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1160"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00343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37951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217979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146196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51446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kkamalk/ibm_final.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Kamalakar</a:t>
            </a:r>
            <a:endParaRPr lang="en-US" dirty="0" smtClean="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12/12/2022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2"/>
          <p:cNvSpPr/>
          <p:nvPr/>
        </p:nvSpPr>
        <p:spPr>
          <a:xfrm>
            <a:off x="770011" y="1517134"/>
            <a:ext cx="4082143" cy="369332"/>
          </a:xfrm>
          <a:prstGeom prst="rect">
            <a:avLst/>
          </a:prstGeom>
        </p:spPr>
        <p:txBody>
          <a:bodyPr wrap="none">
            <a:spAutoFit/>
          </a:bodyPr>
          <a:lstStyle/>
          <a:p>
            <a:r>
              <a:rPr lang="en-US" dirty="0"/>
              <a:t>Displaying the Landing Outcome Columns</a:t>
            </a:r>
          </a:p>
        </p:txBody>
      </p:sp>
      <p:pic>
        <p:nvPicPr>
          <p:cNvPr id="9" name="Picture 8" descr="Table&#10;&#10;Description automatically generated">
            <a:extLst>
              <a:ext uri="{FF2B5EF4-FFF2-40B4-BE49-F238E27FC236}">
                <a16:creationId xmlns:a16="http://schemas.microsoft.com/office/drawing/2014/main" id="{2C6F6613-C3A1-3E10-1E55-6F2CD0DF0181}"/>
              </a:ext>
            </a:extLst>
          </p:cNvPr>
          <p:cNvPicPr>
            <a:picLocks noChangeAspect="1"/>
          </p:cNvPicPr>
          <p:nvPr/>
        </p:nvPicPr>
        <p:blipFill>
          <a:blip r:embed="rId3"/>
          <a:stretch>
            <a:fillRect/>
          </a:stretch>
        </p:blipFill>
        <p:spPr>
          <a:xfrm>
            <a:off x="848464" y="1886466"/>
            <a:ext cx="3925235" cy="2274435"/>
          </a:xfrm>
          <a:prstGeom prst="rect">
            <a:avLst/>
          </a:prstGeom>
        </p:spPr>
      </p:pic>
      <p:sp>
        <p:nvSpPr>
          <p:cNvPr id="10" name="Rectangle 9"/>
          <p:cNvSpPr/>
          <p:nvPr/>
        </p:nvSpPr>
        <p:spPr>
          <a:xfrm>
            <a:off x="5361972" y="1517134"/>
            <a:ext cx="6096000" cy="646331"/>
          </a:xfrm>
          <a:prstGeom prst="rect">
            <a:avLst/>
          </a:prstGeom>
        </p:spPr>
        <p:txBody>
          <a:bodyPr>
            <a:spAutoFit/>
          </a:bodyPr>
          <a:lstStyle/>
          <a:p>
            <a:r>
              <a:rPr lang="en-US" dirty="0"/>
              <a:t>Creating a list </a:t>
            </a:r>
            <a:r>
              <a:rPr lang="en-US" dirty="0" smtClean="0"/>
              <a:t>[landing class]to </a:t>
            </a:r>
            <a:r>
              <a:rPr lang="en-US" dirty="0"/>
              <a:t>check if the booster would land successfully or not.</a:t>
            </a:r>
          </a:p>
        </p:txBody>
      </p:sp>
      <p:pic>
        <p:nvPicPr>
          <p:cNvPr id="11" name="Picture 10" descr="Graphical user interface, text, application&#10;&#10;Description automatically generated">
            <a:extLst>
              <a:ext uri="{FF2B5EF4-FFF2-40B4-BE49-F238E27FC236}">
                <a16:creationId xmlns:a16="http://schemas.microsoft.com/office/drawing/2014/main" id="{BF0348EA-1B61-6087-9F70-98A885BC7154}"/>
              </a:ext>
            </a:extLst>
          </p:cNvPr>
          <p:cNvPicPr>
            <a:picLocks noChangeAspect="1"/>
          </p:cNvPicPr>
          <p:nvPr/>
        </p:nvPicPr>
        <p:blipFill>
          <a:blip r:embed="rId4"/>
          <a:stretch>
            <a:fillRect/>
          </a:stretch>
        </p:blipFill>
        <p:spPr>
          <a:xfrm>
            <a:off x="5322744" y="2011878"/>
            <a:ext cx="6174455" cy="2149023"/>
          </a:xfrm>
          <a:prstGeom prst="rect">
            <a:avLst/>
          </a:prstGeom>
        </p:spPr>
      </p:pic>
      <p:sp>
        <p:nvSpPr>
          <p:cNvPr id="13" name="Rectangle 12"/>
          <p:cNvSpPr/>
          <p:nvPr/>
        </p:nvSpPr>
        <p:spPr>
          <a:xfrm>
            <a:off x="848464" y="4574167"/>
            <a:ext cx="3650615" cy="369332"/>
          </a:xfrm>
          <a:prstGeom prst="rect">
            <a:avLst/>
          </a:prstGeom>
        </p:spPr>
        <p:txBody>
          <a:bodyPr wrap="none">
            <a:spAutoFit/>
          </a:bodyPr>
          <a:lstStyle/>
          <a:p>
            <a:r>
              <a:rPr lang="en-US" dirty="0"/>
              <a:t>Exporting the Data frame to a .</a:t>
            </a:r>
            <a:r>
              <a:rPr lang="en-US" dirty="0" err="1"/>
              <a:t>csvfile</a:t>
            </a:r>
            <a:endParaRPr lang="en-US" dirty="0"/>
          </a:p>
        </p:txBody>
      </p:sp>
      <p:pic>
        <p:nvPicPr>
          <p:cNvPr id="15" name="Picture 14"/>
          <p:cNvPicPr>
            <a:picLocks noChangeAspect="1"/>
          </p:cNvPicPr>
          <p:nvPr/>
        </p:nvPicPr>
        <p:blipFill>
          <a:blip r:embed="rId5"/>
          <a:stretch>
            <a:fillRect/>
          </a:stretch>
        </p:blipFill>
        <p:spPr>
          <a:xfrm>
            <a:off x="941754" y="5028143"/>
            <a:ext cx="7114649" cy="463336"/>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p:cNvSpPr/>
          <p:nvPr/>
        </p:nvSpPr>
        <p:spPr>
          <a:xfrm>
            <a:off x="770011" y="1999734"/>
            <a:ext cx="1787028" cy="369332"/>
          </a:xfrm>
          <a:prstGeom prst="rect">
            <a:avLst/>
          </a:prstGeom>
        </p:spPr>
        <p:txBody>
          <a:bodyPr wrap="none">
            <a:spAutoFit/>
          </a:bodyPr>
          <a:lstStyle/>
          <a:p>
            <a:r>
              <a:rPr lang="en-GB" dirty="0">
                <a:solidFill>
                  <a:schemeClr val="accent2"/>
                </a:solidFill>
              </a:rPr>
              <a:t>SCATTER CHARTS</a:t>
            </a:r>
            <a:endParaRPr lang="en-GB" dirty="0">
              <a:solidFill>
                <a:schemeClr val="accent2"/>
              </a:solidFill>
            </a:endParaRPr>
          </a:p>
        </p:txBody>
      </p:sp>
      <p:sp>
        <p:nvSpPr>
          <p:cNvPr id="8" name="Rectangle 7"/>
          <p:cNvSpPr/>
          <p:nvPr/>
        </p:nvSpPr>
        <p:spPr>
          <a:xfrm>
            <a:off x="4569939" y="2043668"/>
            <a:ext cx="1254189" cy="369332"/>
          </a:xfrm>
          <a:prstGeom prst="rect">
            <a:avLst/>
          </a:prstGeom>
        </p:spPr>
        <p:txBody>
          <a:bodyPr wrap="none">
            <a:spAutoFit/>
          </a:bodyPr>
          <a:lstStyle/>
          <a:p>
            <a:r>
              <a:rPr lang="en-GB" dirty="0">
                <a:solidFill>
                  <a:schemeClr val="accent2"/>
                </a:solidFill>
              </a:rPr>
              <a:t>BAR CHART</a:t>
            </a:r>
            <a:endParaRPr lang="en-GB" dirty="0">
              <a:solidFill>
                <a:schemeClr val="accent2"/>
              </a:solidFill>
            </a:endParaRPr>
          </a:p>
        </p:txBody>
      </p:sp>
      <p:sp>
        <p:nvSpPr>
          <p:cNvPr id="9" name="Rectangle 8"/>
          <p:cNvSpPr/>
          <p:nvPr/>
        </p:nvSpPr>
        <p:spPr>
          <a:xfrm>
            <a:off x="8599029" y="1999734"/>
            <a:ext cx="1394741" cy="369332"/>
          </a:xfrm>
          <a:prstGeom prst="rect">
            <a:avLst/>
          </a:prstGeom>
        </p:spPr>
        <p:txBody>
          <a:bodyPr wrap="none">
            <a:spAutoFit/>
          </a:bodyPr>
          <a:lstStyle/>
          <a:p>
            <a:r>
              <a:rPr lang="en-GB" dirty="0">
                <a:solidFill>
                  <a:schemeClr val="accent2"/>
                </a:solidFill>
              </a:rPr>
              <a:t>LINE CHARTS</a:t>
            </a:r>
            <a:endParaRPr lang="en-GB" dirty="0">
              <a:solidFill>
                <a:schemeClr val="accent2"/>
              </a:solidFill>
            </a:endParaRPr>
          </a:p>
        </p:txBody>
      </p:sp>
      <p:sp>
        <p:nvSpPr>
          <p:cNvPr id="15" name="Rectangle 14"/>
          <p:cNvSpPr/>
          <p:nvPr/>
        </p:nvSpPr>
        <p:spPr>
          <a:xfrm>
            <a:off x="770011" y="2650809"/>
            <a:ext cx="2438400" cy="1754326"/>
          </a:xfrm>
          <a:prstGeom prst="rect">
            <a:avLst/>
          </a:prstGeom>
        </p:spPr>
        <p:txBody>
          <a:bodyPr wrap="square">
            <a:spAutoFit/>
          </a:bodyPr>
          <a:lstStyle/>
          <a:p>
            <a:r>
              <a:rPr lang="en-US" dirty="0"/>
              <a:t>Flight Number vs Launch Site</a:t>
            </a:r>
          </a:p>
          <a:p>
            <a:r>
              <a:rPr lang="en-US" dirty="0"/>
              <a:t>Payload vs Launch Site</a:t>
            </a:r>
          </a:p>
          <a:p>
            <a:r>
              <a:rPr lang="en-US" dirty="0"/>
              <a:t>Orbit Type vs Flight Number</a:t>
            </a:r>
          </a:p>
          <a:p>
            <a:r>
              <a:rPr lang="en-US" dirty="0"/>
              <a:t>Payload vs Orbit Type</a:t>
            </a:r>
          </a:p>
        </p:txBody>
      </p:sp>
      <p:sp>
        <p:nvSpPr>
          <p:cNvPr id="17" name="Rectangle 16"/>
          <p:cNvSpPr/>
          <p:nvPr/>
        </p:nvSpPr>
        <p:spPr>
          <a:xfrm>
            <a:off x="4521200" y="2650809"/>
            <a:ext cx="2141817" cy="646331"/>
          </a:xfrm>
          <a:prstGeom prst="rect">
            <a:avLst/>
          </a:prstGeom>
        </p:spPr>
        <p:txBody>
          <a:bodyPr wrap="square">
            <a:spAutoFit/>
          </a:bodyPr>
          <a:lstStyle/>
          <a:p>
            <a:r>
              <a:rPr lang="en-US" dirty="0"/>
              <a:t>Success Rate vs Orbit Type</a:t>
            </a:r>
          </a:p>
        </p:txBody>
      </p:sp>
      <p:sp>
        <p:nvSpPr>
          <p:cNvPr id="19" name="Rectangle 18"/>
          <p:cNvSpPr/>
          <p:nvPr/>
        </p:nvSpPr>
        <p:spPr>
          <a:xfrm>
            <a:off x="8599029" y="2604642"/>
            <a:ext cx="2079672" cy="369332"/>
          </a:xfrm>
          <a:prstGeom prst="rect">
            <a:avLst/>
          </a:prstGeom>
        </p:spPr>
        <p:txBody>
          <a:bodyPr wrap="none">
            <a:spAutoFit/>
          </a:bodyPr>
          <a:lstStyle/>
          <a:p>
            <a:r>
              <a:rPr lang="en-US" dirty="0"/>
              <a:t>Success Rate vs Year</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5901"/>
            <a:ext cx="9910689" cy="5460999"/>
          </a:xfrm>
          <a:prstGeom prst="rect">
            <a:avLst/>
          </a:prstGeom>
        </p:spPr>
        <p:txBody>
          <a:bodyPr lIns="91440" tIns="45720" rIns="91440" bIns="45720" anchor="t"/>
          <a:lstStyle/>
          <a:p>
            <a:r>
              <a:rPr lang="en-US" sz="2000" dirty="0">
                <a:latin typeface="IBM Plex Mono SemiBold" panose="020B0709050203000203"/>
              </a:rPr>
              <a:t>Loading the Dataset using the IBM DB2 Database</a:t>
            </a:r>
          </a:p>
          <a:p>
            <a:r>
              <a:rPr lang="en-US" sz="2000" dirty="0">
                <a:latin typeface="IBM Plex Mono SemiBold" panose="020B0709050203000203"/>
              </a:rPr>
              <a:t>Query the Data using Python</a:t>
            </a:r>
          </a:p>
          <a:p>
            <a:r>
              <a:rPr lang="en-US" sz="2000" dirty="0">
                <a:latin typeface="IBM Plex Mono SemiBold" panose="020B0709050203000203"/>
              </a:rPr>
              <a:t>Performed different queries (10) to understand the dataset better</a:t>
            </a:r>
          </a:p>
          <a:p>
            <a:r>
              <a:rPr lang="en-US" sz="2000" dirty="0">
                <a:latin typeface="IBM Plex Mono SemiBold" panose="020B0709050203000203"/>
              </a:rPr>
              <a:t>Queries included [Displaying: names of unique launch sites, average payload mass carried by booster version etc…… </a:t>
            </a:r>
          </a:p>
          <a:p>
            <a:pPr marL="0" indent="0">
              <a:buNone/>
            </a:pPr>
            <a:endParaRPr lang="en-US" dirty="0" smtClean="0">
              <a:latin typeface="IBM Plex Mono SemiBold" panose="020B0709050203000203"/>
            </a:endParaRPr>
          </a:p>
          <a:p>
            <a:endParaRPr lang="en-US" dirty="0">
              <a:latin typeface="IBM Plex Mono SemiBold" panose="020B0709050203000203"/>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087699"/>
            <a:ext cx="10840360" cy="5516301"/>
          </a:xfrm>
          <a:prstGeom prst="rect">
            <a:avLst/>
          </a:prstGeom>
        </p:spPr>
        <p:txBody>
          <a:bodyPr>
            <a:noAutofit/>
          </a:bodyPr>
          <a:lstStyle/>
          <a:p>
            <a:r>
              <a:rPr lang="en-GB" sz="1400" dirty="0">
                <a:solidFill>
                  <a:schemeClr val="accent2"/>
                </a:solidFill>
                <a:latin typeface="IBM Plex Mono SemiBold" panose="020B0709050203000203"/>
              </a:rPr>
              <a:t>The following steps were taken to visualize the launch data on an interactive map:</a:t>
            </a:r>
          </a:p>
          <a:p>
            <a:endParaRPr lang="en-GB" sz="1400" dirty="0">
              <a:latin typeface="IBM Plex Mono SemiBold" panose="020B0709050203000203"/>
            </a:endParaRPr>
          </a:p>
          <a:p>
            <a:pPr marL="457200" indent="-457200">
              <a:buFont typeface="+mj-lt"/>
              <a:buAutoNum type="arabicPeriod"/>
            </a:pPr>
            <a:r>
              <a:rPr lang="en-GB" sz="1400" dirty="0">
                <a:latin typeface="IBM Plex Mono SemiBold" panose="020B0709050203000203"/>
              </a:rPr>
              <a:t>Mark all launch sites on a map</a:t>
            </a:r>
          </a:p>
          <a:p>
            <a:pPr marL="647700" lvl="2" indent="-285750"/>
            <a:r>
              <a:rPr lang="en-GB" sz="1400" dirty="0">
                <a:latin typeface="IBM Plex Mono SemiBold" panose="020B0709050203000203"/>
              </a:rPr>
              <a:t>Initialise the map using a Folium </a:t>
            </a:r>
            <a:r>
              <a:rPr lang="en-GB" sz="1400" dirty="0">
                <a:solidFill>
                  <a:srgbClr val="61AFEF"/>
                </a:solidFill>
                <a:latin typeface="IBM Plex Mono SemiBold" panose="020B0709050203000203"/>
              </a:rPr>
              <a:t>Map</a:t>
            </a:r>
            <a:r>
              <a:rPr lang="en-GB" sz="1400" dirty="0">
                <a:latin typeface="IBM Plex Mono SemiBold" panose="020B0709050203000203"/>
              </a:rPr>
              <a:t> object</a:t>
            </a:r>
          </a:p>
          <a:p>
            <a:pPr marL="647700" lvl="2" indent="-285750"/>
            <a:r>
              <a:rPr lang="en-GB" sz="1400" dirty="0">
                <a:latin typeface="IBM Plex Mono SemiBold" panose="020B0709050203000203"/>
              </a:rPr>
              <a:t>Add a </a:t>
            </a:r>
            <a:r>
              <a:rPr lang="en-GB" sz="1400" dirty="0" err="1">
                <a:solidFill>
                  <a:srgbClr val="61AFEF"/>
                </a:solidFill>
                <a:latin typeface="IBM Plex Mono SemiBold" panose="020B0709050203000203"/>
              </a:rPr>
              <a:t>folium.Circle</a:t>
            </a:r>
            <a:r>
              <a:rPr lang="en-GB" sz="1400" dirty="0">
                <a:latin typeface="IBM Plex Mono SemiBold" panose="020B0709050203000203"/>
              </a:rPr>
              <a:t> and </a:t>
            </a:r>
            <a:r>
              <a:rPr lang="en-GB" sz="1400" dirty="0" err="1">
                <a:solidFill>
                  <a:srgbClr val="61AFEF"/>
                </a:solidFill>
                <a:latin typeface="IBM Plex Mono SemiBold" panose="020B0709050203000203"/>
              </a:rPr>
              <a:t>folium.Marker</a:t>
            </a:r>
            <a:r>
              <a:rPr lang="en-GB" sz="1400" dirty="0">
                <a:latin typeface="IBM Plex Mono SemiBold" panose="020B0709050203000203"/>
              </a:rPr>
              <a:t> for each launch site on the launch map</a:t>
            </a:r>
          </a:p>
          <a:p>
            <a:pPr lvl="2" indent="0">
              <a:buNone/>
            </a:pPr>
            <a:endParaRPr lang="en-GB" sz="1400" dirty="0">
              <a:latin typeface="IBM Plex Mono SemiBold" panose="020B0709050203000203"/>
            </a:endParaRPr>
          </a:p>
          <a:p>
            <a:pPr marL="457200" indent="-457200">
              <a:buFont typeface="+mj-lt"/>
              <a:buAutoNum type="arabicPeriod"/>
            </a:pPr>
            <a:r>
              <a:rPr lang="en-GB" sz="1400" dirty="0">
                <a:latin typeface="IBM Plex Mono SemiBold" panose="020B0709050203000203"/>
              </a:rPr>
              <a:t>Mark the success/failed launches for each site on a map</a:t>
            </a:r>
          </a:p>
          <a:p>
            <a:pPr marL="647700" lvl="2" indent="-285750"/>
            <a:r>
              <a:rPr lang="en-GB" sz="1400" dirty="0">
                <a:latin typeface="IBM Plex Mono SemiBold" panose="020B0709050203000203"/>
              </a:rPr>
              <a:t>As many launches have the same coordinates, it makes sense to cluster them together. </a:t>
            </a:r>
          </a:p>
          <a:p>
            <a:pPr marL="647700" lvl="2" indent="-285750"/>
            <a:r>
              <a:rPr lang="en-GB" sz="1400" dirty="0">
                <a:latin typeface="IBM Plex Mono SemiBold" panose="020B0709050203000203"/>
              </a:rPr>
              <a:t>Before clustering them, assign a marker colour of successful (class = 1) as green, and failed (class = 0) as red.</a:t>
            </a:r>
          </a:p>
          <a:p>
            <a:pPr marL="647700" lvl="2" indent="-285750"/>
            <a:r>
              <a:rPr lang="en-GB" sz="1400" dirty="0">
                <a:latin typeface="IBM Plex Mono SemiBold" panose="020B0709050203000203"/>
              </a:rPr>
              <a:t>To put the launches into clusters, for each launch, add a </a:t>
            </a:r>
            <a:r>
              <a:rPr lang="en-GB" sz="1400" dirty="0" err="1">
                <a:solidFill>
                  <a:srgbClr val="61AFEF"/>
                </a:solidFill>
                <a:latin typeface="IBM Plex Mono SemiBold" panose="020B0709050203000203"/>
              </a:rPr>
              <a:t>folium.Marker</a:t>
            </a:r>
            <a:r>
              <a:rPr lang="en-GB" sz="1400" dirty="0">
                <a:latin typeface="IBM Plex Mono SemiBold" panose="020B0709050203000203"/>
              </a:rPr>
              <a:t> to the </a:t>
            </a:r>
            <a:r>
              <a:rPr lang="en-GB" sz="1400" dirty="0" err="1">
                <a:solidFill>
                  <a:srgbClr val="61AFEF"/>
                </a:solidFill>
                <a:latin typeface="IBM Plex Mono SemiBold" panose="020B0709050203000203"/>
              </a:rPr>
              <a:t>MarkerCluster</a:t>
            </a:r>
            <a:r>
              <a:rPr lang="en-GB" sz="1400" dirty="0">
                <a:solidFill>
                  <a:srgbClr val="61AFEF"/>
                </a:solidFill>
                <a:latin typeface="IBM Plex Mono SemiBold" panose="020B0709050203000203"/>
              </a:rPr>
              <a:t>()</a:t>
            </a:r>
            <a:r>
              <a:rPr lang="en-GB" sz="1400" dirty="0">
                <a:latin typeface="IBM Plex Mono SemiBold" panose="020B0709050203000203"/>
              </a:rPr>
              <a:t> object.</a:t>
            </a:r>
          </a:p>
          <a:p>
            <a:pPr marL="647700" lvl="2" indent="-285750"/>
            <a:r>
              <a:rPr lang="en-GB" sz="1400" dirty="0">
                <a:latin typeface="IBM Plex Mono SemiBold" panose="020B0709050203000203"/>
              </a:rPr>
              <a:t>Create an icon as a text label, assigning the </a:t>
            </a:r>
            <a:r>
              <a:rPr lang="en-GB" sz="1400" dirty="0" err="1">
                <a:solidFill>
                  <a:srgbClr val="61AFEF"/>
                </a:solidFill>
                <a:latin typeface="IBM Plex Mono SemiBold" panose="020B0709050203000203"/>
              </a:rPr>
              <a:t>icon_color</a:t>
            </a:r>
            <a:r>
              <a:rPr lang="en-GB" sz="1400" dirty="0">
                <a:solidFill>
                  <a:srgbClr val="61AFEF"/>
                </a:solidFill>
                <a:latin typeface="IBM Plex Mono SemiBold" panose="020B0709050203000203"/>
              </a:rPr>
              <a:t> </a:t>
            </a:r>
            <a:r>
              <a:rPr lang="en-GB" sz="1400" dirty="0">
                <a:latin typeface="IBM Plex Mono SemiBold" panose="020B0709050203000203"/>
              </a:rPr>
              <a:t>as the </a:t>
            </a:r>
            <a:r>
              <a:rPr lang="en-GB" sz="1400" dirty="0" err="1">
                <a:solidFill>
                  <a:srgbClr val="61AFEF"/>
                </a:solidFill>
                <a:latin typeface="IBM Plex Mono SemiBold" panose="020B0709050203000203"/>
              </a:rPr>
              <a:t>marker_colour</a:t>
            </a:r>
            <a:r>
              <a:rPr lang="en-GB" sz="1400" dirty="0">
                <a:latin typeface="IBM Plex Mono SemiBold" panose="020B0709050203000203"/>
              </a:rPr>
              <a:t> determined previously.</a:t>
            </a:r>
          </a:p>
          <a:p>
            <a:pPr lvl="2" indent="0">
              <a:buNone/>
            </a:pPr>
            <a:endParaRPr lang="en-GB" sz="1400" dirty="0">
              <a:latin typeface="IBM Plex Mono SemiBold" panose="020B0709050203000203"/>
            </a:endParaRPr>
          </a:p>
          <a:p>
            <a:pPr marL="457200" indent="-457200">
              <a:buFont typeface="+mj-lt"/>
              <a:buAutoNum type="arabicPeriod"/>
            </a:pPr>
            <a:r>
              <a:rPr lang="en-GB" sz="1400" dirty="0">
                <a:latin typeface="IBM Plex Mono SemiBold" panose="020B0709050203000203"/>
              </a:rPr>
              <a:t>Calculate the distances between a launch site to its proximities</a:t>
            </a:r>
          </a:p>
          <a:p>
            <a:pPr marL="647700" lvl="2" indent="-285750"/>
            <a:r>
              <a:rPr lang="en-GB" sz="1400" dirty="0">
                <a:latin typeface="IBM Plex Mono SemiBold" panose="020B0709050203000203"/>
              </a:rPr>
              <a:t>To explore the proximities of launch sites, calculations of distances between points can be made using the </a:t>
            </a:r>
            <a:r>
              <a:rPr lang="en-GB" sz="1400" dirty="0" err="1">
                <a:solidFill>
                  <a:srgbClr val="D69D68"/>
                </a:solidFill>
                <a:latin typeface="IBM Plex Mono SemiBold" panose="020B0709050203000203"/>
              </a:rPr>
              <a:t>Lat</a:t>
            </a:r>
            <a:r>
              <a:rPr lang="en-GB" sz="1400" dirty="0">
                <a:latin typeface="IBM Plex Mono SemiBold" panose="020B0709050203000203"/>
              </a:rPr>
              <a:t> and </a:t>
            </a:r>
            <a:r>
              <a:rPr lang="en-GB" sz="1400" dirty="0">
                <a:solidFill>
                  <a:srgbClr val="D69D68"/>
                </a:solidFill>
                <a:latin typeface="IBM Plex Mono SemiBold" panose="020B0709050203000203"/>
              </a:rPr>
              <a:t>Long</a:t>
            </a:r>
            <a:r>
              <a:rPr lang="en-GB" sz="1400" dirty="0">
                <a:latin typeface="IBM Plex Mono SemiBold" panose="020B0709050203000203"/>
              </a:rPr>
              <a:t> values.</a:t>
            </a:r>
          </a:p>
          <a:p>
            <a:pPr marL="647700" lvl="2" indent="-285750"/>
            <a:r>
              <a:rPr lang="en-GB" sz="1400" dirty="0">
                <a:latin typeface="IBM Plex Mono SemiBold" panose="020B0709050203000203"/>
              </a:rPr>
              <a:t>After marking a point using the </a:t>
            </a:r>
            <a:r>
              <a:rPr lang="en-GB" sz="1400" dirty="0" err="1">
                <a:solidFill>
                  <a:srgbClr val="D69D68"/>
                </a:solidFill>
                <a:latin typeface="IBM Plex Mono SemiBold" panose="020B0709050203000203"/>
              </a:rPr>
              <a:t>Lat</a:t>
            </a:r>
            <a:r>
              <a:rPr lang="en-GB" sz="1400" dirty="0">
                <a:latin typeface="IBM Plex Mono SemiBold" panose="020B0709050203000203"/>
              </a:rPr>
              <a:t> and </a:t>
            </a:r>
            <a:r>
              <a:rPr lang="en-GB" sz="1400" dirty="0">
                <a:solidFill>
                  <a:srgbClr val="D69D68"/>
                </a:solidFill>
                <a:latin typeface="IBM Plex Mono SemiBold" panose="020B0709050203000203"/>
              </a:rPr>
              <a:t>Long</a:t>
            </a:r>
            <a:r>
              <a:rPr lang="en-GB" sz="1400" dirty="0">
                <a:latin typeface="IBM Plex Mono SemiBold" panose="020B0709050203000203"/>
              </a:rPr>
              <a:t> values, create a </a:t>
            </a:r>
            <a:r>
              <a:rPr lang="en-GB" sz="1400" dirty="0" err="1">
                <a:solidFill>
                  <a:srgbClr val="61AFEF"/>
                </a:solidFill>
                <a:latin typeface="IBM Plex Mono SemiBold" panose="020B0709050203000203"/>
              </a:rPr>
              <a:t>folium.Marker</a:t>
            </a:r>
            <a:r>
              <a:rPr lang="en-GB" sz="1400" dirty="0">
                <a:latin typeface="IBM Plex Mono SemiBold" panose="020B0709050203000203"/>
              </a:rPr>
              <a:t> object to show the distance.</a:t>
            </a:r>
          </a:p>
          <a:p>
            <a:pPr marL="647700" lvl="2" indent="-285750"/>
            <a:r>
              <a:rPr lang="en-GB" sz="1400" dirty="0">
                <a:latin typeface="IBM Plex Mono SemiBold" panose="020B0709050203000203"/>
              </a:rPr>
              <a:t>To display the distance line between two points, draw a </a:t>
            </a:r>
            <a:r>
              <a:rPr lang="en-GB" sz="1400" dirty="0" err="1">
                <a:solidFill>
                  <a:srgbClr val="61AFEF"/>
                </a:solidFill>
                <a:latin typeface="IBM Plex Mono SemiBold" panose="020B0709050203000203"/>
              </a:rPr>
              <a:t>folium.PolyLine</a:t>
            </a:r>
            <a:r>
              <a:rPr lang="en-GB" sz="1400" dirty="0">
                <a:latin typeface="IBM Plex Mono SemiBold" panose="020B0709050203000203"/>
              </a:rPr>
              <a:t> and add this to the map.</a:t>
            </a:r>
            <a:endParaRPr lang="en-GB" sz="1400" dirty="0">
              <a:latin typeface="IBM Plex Mono SemiBold" panose="020B0709050203000203"/>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5046244"/>
          </a:xfrm>
          <a:prstGeom prst="rect">
            <a:avLst/>
          </a:prstGeom>
        </p:spPr>
        <p:txBody>
          <a:bodyPr vert="horz" lIns="91440" tIns="45720" rIns="91440" bIns="45720" rtlCol="0" anchor="t">
            <a:normAutofit/>
          </a:bodyPr>
          <a:lstStyle/>
          <a:p>
            <a:pPr marL="0" indent="0">
              <a:buNone/>
            </a:pPr>
            <a:r>
              <a:rPr lang="en-US" dirty="0"/>
              <a:t>PLOTLY DASH</a:t>
            </a:r>
          </a:p>
          <a:p>
            <a:r>
              <a:rPr lang="en-US" sz="1800" dirty="0">
                <a:latin typeface="IBM Plex Mono SemiBold" panose="020B0709050203000203"/>
              </a:rPr>
              <a:t>Creating an interactive dashboard with Pie charts and Scatter Plots/Graphs</a:t>
            </a:r>
          </a:p>
          <a:p>
            <a:r>
              <a:rPr lang="en-US" sz="1800" dirty="0">
                <a:latin typeface="IBM Plex Mono SemiBold" panose="020B0709050203000203"/>
              </a:rPr>
              <a:t>Pie chart</a:t>
            </a:r>
          </a:p>
          <a:p>
            <a:r>
              <a:rPr lang="en-US" sz="1800" dirty="0">
                <a:latin typeface="IBM Plex Mono SemiBold" panose="020B0709050203000203"/>
              </a:rPr>
              <a:t>Used to show distribution of successful launches across all launch sites</a:t>
            </a:r>
          </a:p>
          <a:p>
            <a:r>
              <a:rPr lang="en-US" sz="1800" dirty="0">
                <a:latin typeface="IBM Plex Mono SemiBold" panose="020B0709050203000203"/>
              </a:rPr>
              <a:t>Shows success/failure ratio for each individual site</a:t>
            </a:r>
          </a:p>
          <a:p>
            <a:r>
              <a:rPr lang="en-US" sz="1800" dirty="0">
                <a:latin typeface="IBM Plex Mono SemiBold" panose="020B0709050203000203"/>
              </a:rPr>
              <a:t>Scatter plot</a:t>
            </a:r>
          </a:p>
          <a:p>
            <a:r>
              <a:rPr lang="en-US" sz="1800" dirty="0">
                <a:latin typeface="IBM Plex Mono SemiBold" panose="020B0709050203000203"/>
              </a:rPr>
              <a:t>Shows us how success varies across different launch sites, payload mass and booster version</a:t>
            </a:r>
            <a:endParaRPr lang="en-US" sz="1800" dirty="0">
              <a:latin typeface="IBM Plex Mono SemiBold" panose="020B0709050203000203"/>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Rectangle 6">
            <a:extLst>
              <a:ext uri="{FF2B5EF4-FFF2-40B4-BE49-F238E27FC236}">
                <a16:creationId xmlns:a16="http://schemas.microsoft.com/office/drawing/2014/main" id="{BCD6ADEB-FB41-F1F9-812F-E1599C3491CF}"/>
              </a:ext>
            </a:extLst>
          </p:cNvPr>
          <p:cNvSpPr/>
          <p:nvPr/>
        </p:nvSpPr>
        <p:spPr>
          <a:xfrm>
            <a:off x="4511699" y="1191925"/>
            <a:ext cx="3424844" cy="150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t>Model Evaluation</a:t>
            </a:r>
          </a:p>
        </p:txBody>
      </p:sp>
      <p:sp>
        <p:nvSpPr>
          <p:cNvPr id="8" name="Rectangle 7">
            <a:extLst>
              <a:ext uri="{FF2B5EF4-FFF2-40B4-BE49-F238E27FC236}">
                <a16:creationId xmlns:a16="http://schemas.microsoft.com/office/drawing/2014/main" id="{BCD6ADEB-FB41-F1F9-812F-E1599C3491CF}"/>
              </a:ext>
            </a:extLst>
          </p:cNvPr>
          <p:cNvSpPr/>
          <p:nvPr/>
        </p:nvSpPr>
        <p:spPr>
          <a:xfrm>
            <a:off x="872201" y="1347533"/>
            <a:ext cx="3424844" cy="150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t>Model Evaluation</a:t>
            </a:r>
          </a:p>
        </p:txBody>
      </p:sp>
      <p:sp>
        <p:nvSpPr>
          <p:cNvPr id="9" name="Rectangle 8">
            <a:extLst>
              <a:ext uri="{FF2B5EF4-FFF2-40B4-BE49-F238E27FC236}">
                <a16:creationId xmlns:a16="http://schemas.microsoft.com/office/drawing/2014/main" id="{AB4C15D9-4C9C-BB39-86E0-99EB08F85D81}"/>
              </a:ext>
            </a:extLst>
          </p:cNvPr>
          <p:cNvSpPr/>
          <p:nvPr/>
        </p:nvSpPr>
        <p:spPr>
          <a:xfrm>
            <a:off x="8151198" y="1347532"/>
            <a:ext cx="3424844" cy="150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t>Best Fit Classification</a:t>
            </a:r>
          </a:p>
        </p:txBody>
      </p:sp>
      <p:sp>
        <p:nvSpPr>
          <p:cNvPr id="11" name="Rectangle 10"/>
          <p:cNvSpPr/>
          <p:nvPr/>
        </p:nvSpPr>
        <p:spPr>
          <a:xfrm>
            <a:off x="872201" y="3003659"/>
            <a:ext cx="3639498" cy="3508653"/>
          </a:xfrm>
          <a:prstGeom prst="rect">
            <a:avLst/>
          </a:prstGeom>
        </p:spPr>
        <p:txBody>
          <a:bodyPr wrap="square">
            <a:spAutoFit/>
          </a:bodyPr>
          <a:lstStyle/>
          <a:p>
            <a:pPr marL="285750" indent="-285750">
              <a:buFont typeface="Arial" panose="020B0604020202020204" pitchFamily="34" charset="0"/>
              <a:buChar char="•"/>
            </a:pPr>
            <a:r>
              <a:rPr lang="en-GB" sz="1400" dirty="0">
                <a:latin typeface="IBM Plex Mono SemiBold" panose="020B0709050203000203"/>
              </a:rPr>
              <a:t>To prepare the dataset for model development:</a:t>
            </a:r>
          </a:p>
          <a:p>
            <a:pPr marL="463550" lvl="1" indent="-285750">
              <a:buFont typeface="Arial" panose="020B0604020202020204" pitchFamily="34" charset="0"/>
              <a:buChar char="•"/>
            </a:pPr>
            <a:r>
              <a:rPr lang="en-GB" sz="1200" dirty="0">
                <a:latin typeface="IBM Plex Mono SemiBold" panose="020B0709050203000203"/>
              </a:rPr>
              <a:t>Load dataset		</a:t>
            </a:r>
          </a:p>
          <a:p>
            <a:pPr marL="463550" lvl="1" indent="-285750">
              <a:buFont typeface="Arial" panose="020B0604020202020204" pitchFamily="34" charset="0"/>
              <a:buChar char="•"/>
            </a:pPr>
            <a:r>
              <a:rPr lang="en-GB" sz="1200" dirty="0">
                <a:latin typeface="IBM Plex Mono SemiBold" panose="020B0709050203000203"/>
              </a:rPr>
              <a:t>Perform necessary data transformations (standardise and pre-process)</a:t>
            </a:r>
          </a:p>
          <a:p>
            <a:pPr marL="463550" lvl="1" indent="-285750">
              <a:buFont typeface="Arial" panose="020B0604020202020204" pitchFamily="34" charset="0"/>
              <a:buChar char="•"/>
            </a:pPr>
            <a:r>
              <a:rPr lang="en-GB" sz="1200" dirty="0">
                <a:latin typeface="IBM Plex Mono SemiBold" panose="020B0709050203000203"/>
              </a:rPr>
              <a:t>Split data into training and test data sets, using </a:t>
            </a:r>
            <a:r>
              <a:rPr lang="en-GB" sz="1200" dirty="0" err="1">
                <a:solidFill>
                  <a:srgbClr val="61AFEF"/>
                </a:solidFill>
                <a:latin typeface="IBM Plex Mono SemiBold" panose="020B0709050203000203"/>
              </a:rPr>
              <a:t>train_test_split</a:t>
            </a:r>
            <a:r>
              <a:rPr lang="en-GB" sz="1200" dirty="0">
                <a:solidFill>
                  <a:srgbClr val="61AFEF"/>
                </a:solidFill>
                <a:latin typeface="IBM Plex Mono SemiBold" panose="020B0709050203000203"/>
              </a:rPr>
              <a:t>()</a:t>
            </a:r>
          </a:p>
          <a:p>
            <a:pPr marL="463550" lvl="1" indent="-285750">
              <a:buFont typeface="Arial" panose="020B0604020202020204" pitchFamily="34" charset="0"/>
              <a:buChar char="•"/>
            </a:pPr>
            <a:r>
              <a:rPr lang="en-GB" sz="1200" dirty="0">
                <a:latin typeface="IBM Plex Mono SemiBold" panose="020B0709050203000203"/>
              </a:rPr>
              <a:t>Decide which type of machine learning algorithms are most appropriate</a:t>
            </a:r>
          </a:p>
          <a:p>
            <a:pPr marL="285750" indent="-285750">
              <a:buFont typeface="Arial" panose="020B0604020202020204" pitchFamily="34" charset="0"/>
              <a:buChar char="•"/>
            </a:pPr>
            <a:r>
              <a:rPr lang="en-GB" sz="1400" dirty="0">
                <a:latin typeface="IBM Plex Mono SemiBold" panose="020B0709050203000203"/>
              </a:rPr>
              <a:t>For each chosen algorithm:</a:t>
            </a:r>
          </a:p>
          <a:p>
            <a:pPr marL="463550" lvl="1" indent="-285750">
              <a:buFont typeface="Arial" panose="020B0604020202020204" pitchFamily="34" charset="0"/>
              <a:buChar char="•"/>
            </a:pPr>
            <a:r>
              <a:rPr lang="en-GB" sz="1200" dirty="0">
                <a:latin typeface="IBM Plex Mono SemiBold" panose="020B0709050203000203"/>
              </a:rPr>
              <a:t>Create a </a:t>
            </a:r>
            <a:r>
              <a:rPr lang="en-GB" sz="1200" dirty="0" err="1">
                <a:solidFill>
                  <a:srgbClr val="61AFEF"/>
                </a:solidFill>
                <a:latin typeface="IBM Plex Mono SemiBold" panose="020B0709050203000203"/>
              </a:rPr>
              <a:t>GridSearchCV</a:t>
            </a:r>
            <a:r>
              <a:rPr lang="en-GB" sz="1200" dirty="0">
                <a:latin typeface="IBM Plex Mono SemiBold" panose="020B0709050203000203"/>
              </a:rPr>
              <a:t> object and a dictionary of parameters</a:t>
            </a:r>
          </a:p>
          <a:p>
            <a:pPr marL="463550" lvl="1" indent="-285750">
              <a:buFont typeface="Arial" panose="020B0604020202020204" pitchFamily="34" charset="0"/>
              <a:buChar char="•"/>
            </a:pPr>
            <a:r>
              <a:rPr lang="en-GB" sz="1200" dirty="0">
                <a:latin typeface="IBM Plex Mono SemiBold" panose="020B0709050203000203"/>
              </a:rPr>
              <a:t>Fit the object to the parameters</a:t>
            </a:r>
          </a:p>
          <a:p>
            <a:pPr marL="463550" lvl="1" indent="-285750">
              <a:buFont typeface="Arial" panose="020B0604020202020204" pitchFamily="34" charset="0"/>
              <a:buChar char="•"/>
            </a:pPr>
            <a:r>
              <a:rPr lang="en-GB" sz="1200" dirty="0">
                <a:latin typeface="IBM Plex Mono SemiBold" panose="020B0709050203000203"/>
              </a:rPr>
              <a:t>Use the training data set to train the model</a:t>
            </a:r>
            <a:endParaRPr lang="en-GB" sz="1200" dirty="0">
              <a:latin typeface="IBM Plex Mono SemiBold" panose="020B0709050203000203"/>
            </a:endParaRPr>
          </a:p>
        </p:txBody>
      </p:sp>
      <p:sp>
        <p:nvSpPr>
          <p:cNvPr id="13" name="Rectangle 12"/>
          <p:cNvSpPr/>
          <p:nvPr/>
        </p:nvSpPr>
        <p:spPr>
          <a:xfrm>
            <a:off x="4897511" y="3003658"/>
            <a:ext cx="2163689" cy="3539430"/>
          </a:xfrm>
          <a:prstGeom prst="rect">
            <a:avLst/>
          </a:prstGeom>
        </p:spPr>
        <p:txBody>
          <a:bodyPr wrap="square">
            <a:spAutoFit/>
          </a:bodyPr>
          <a:lstStyle/>
          <a:p>
            <a:r>
              <a:rPr lang="en-US" sz="1600" dirty="0">
                <a:latin typeface="IBM Plex Mono SemiBold" panose="020B0709050203000203"/>
              </a:rPr>
              <a:t>For each chosen algorithm:</a:t>
            </a:r>
          </a:p>
          <a:p>
            <a:r>
              <a:rPr lang="en-US" sz="1600" dirty="0">
                <a:latin typeface="IBM Plex Mono SemiBold" panose="020B0709050203000203"/>
              </a:rPr>
              <a:t>Using the output </a:t>
            </a:r>
            <a:r>
              <a:rPr lang="en-US" sz="1600" dirty="0" err="1">
                <a:latin typeface="IBM Plex Mono SemiBold" panose="020B0709050203000203"/>
              </a:rPr>
              <a:t>GridSearchCV</a:t>
            </a:r>
            <a:r>
              <a:rPr lang="en-US" sz="1600" dirty="0">
                <a:latin typeface="IBM Plex Mono SemiBold" panose="020B0709050203000203"/>
              </a:rPr>
              <a:t> object:</a:t>
            </a:r>
          </a:p>
          <a:p>
            <a:r>
              <a:rPr lang="en-US" sz="1600" dirty="0">
                <a:latin typeface="IBM Plex Mono SemiBold" panose="020B0709050203000203"/>
              </a:rPr>
              <a:t>Check the tuned </a:t>
            </a:r>
            <a:r>
              <a:rPr lang="en-US" sz="1600" dirty="0" err="1">
                <a:latin typeface="IBM Plex Mono SemiBold" panose="020B0709050203000203"/>
              </a:rPr>
              <a:t>hyperparameters</a:t>
            </a:r>
            <a:r>
              <a:rPr lang="en-US" sz="1600" dirty="0">
                <a:latin typeface="IBM Plex Mono SemiBold" panose="020B0709050203000203"/>
              </a:rPr>
              <a:t> (</a:t>
            </a:r>
            <a:r>
              <a:rPr lang="en-US" sz="1600" dirty="0" err="1">
                <a:latin typeface="IBM Plex Mono SemiBold" panose="020B0709050203000203"/>
              </a:rPr>
              <a:t>best_params</a:t>
            </a:r>
            <a:r>
              <a:rPr lang="en-US" sz="1600" dirty="0">
                <a:latin typeface="IBM Plex Mono SemiBold" panose="020B0709050203000203"/>
              </a:rPr>
              <a:t>_)</a:t>
            </a:r>
          </a:p>
          <a:p>
            <a:r>
              <a:rPr lang="en-US" sz="1600" dirty="0">
                <a:latin typeface="IBM Plex Mono SemiBold" panose="020B0709050203000203"/>
              </a:rPr>
              <a:t>Check the accuracy (score and </a:t>
            </a:r>
            <a:r>
              <a:rPr lang="en-US" sz="1600" dirty="0" err="1">
                <a:latin typeface="IBM Plex Mono SemiBold" panose="020B0709050203000203"/>
              </a:rPr>
              <a:t>best_score</a:t>
            </a:r>
            <a:r>
              <a:rPr lang="en-US" sz="1600" dirty="0">
                <a:latin typeface="IBM Plex Mono SemiBold" panose="020B0709050203000203"/>
              </a:rPr>
              <a:t>_)</a:t>
            </a:r>
          </a:p>
          <a:p>
            <a:r>
              <a:rPr lang="en-US" sz="1600" dirty="0">
                <a:latin typeface="IBM Plex Mono SemiBold" panose="020B0709050203000203"/>
              </a:rPr>
              <a:t>Plot and examine the Confusion Matrix</a:t>
            </a:r>
          </a:p>
        </p:txBody>
      </p:sp>
      <p:sp>
        <p:nvSpPr>
          <p:cNvPr id="18" name="Rectangle 17"/>
          <p:cNvSpPr/>
          <p:nvPr/>
        </p:nvSpPr>
        <p:spPr>
          <a:xfrm>
            <a:off x="7936543" y="2964057"/>
            <a:ext cx="2312357" cy="2308324"/>
          </a:xfrm>
          <a:prstGeom prst="rect">
            <a:avLst/>
          </a:prstGeom>
        </p:spPr>
        <p:txBody>
          <a:bodyPr wrap="square">
            <a:spAutoFit/>
          </a:bodyPr>
          <a:lstStyle/>
          <a:p>
            <a:pPr marL="285750" indent="-285750">
              <a:buFont typeface="Arial" panose="020B0604020202020204" pitchFamily="34" charset="0"/>
              <a:buChar char="•"/>
            </a:pPr>
            <a:r>
              <a:rPr lang="en-GB" sz="1600" dirty="0">
                <a:latin typeface="IBM Plex Mono SemiBold" panose="020B0709050203000203"/>
              </a:rPr>
              <a:t>Review Accuracy Score</a:t>
            </a:r>
          </a:p>
          <a:p>
            <a:pPr marL="285750" indent="-285750">
              <a:buFont typeface="Arial" panose="020B0604020202020204" pitchFamily="34" charset="0"/>
              <a:buChar char="•"/>
            </a:pPr>
            <a:r>
              <a:rPr lang="en-GB" sz="1600" dirty="0">
                <a:latin typeface="IBM Plex Mono SemiBold" panose="020B0709050203000203"/>
              </a:rPr>
              <a:t>Check which accuracy score is the highest to determine the best performing model</a:t>
            </a:r>
            <a:endParaRPr lang="en-GB" sz="1600" dirty="0">
              <a:latin typeface="IBM Plex Mono SemiBold" panose="020B0709050203000203"/>
            </a:endParaRP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t>
            </a:r>
            <a:r>
              <a:rPr lang="en-US" sz="2200" dirty="0" smtClean="0">
                <a:solidFill>
                  <a:schemeClr val="accent3">
                    <a:lumMod val="25000"/>
                  </a:schemeClr>
                </a:solidFill>
                <a:latin typeface="Abadi" panose="020B0604020104020204" pitchFamily="34" charset="0"/>
              </a:rPr>
              <a:t>analytics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vs</a:t>
            </a:r>
            <a:r>
              <a:rPr lang="en-US" dirty="0">
                <a:solidFill>
                  <a:srgbClr val="0B49CB"/>
                </a:solidFill>
                <a:latin typeface="Abadi"/>
              </a:rPr>
              <a:t>.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891230" y="1499057"/>
            <a:ext cx="6956139" cy="4115157"/>
          </a:xfrm>
          <a:prstGeom prst="rect">
            <a:avLst/>
          </a:prstGeom>
        </p:spPr>
      </p:pic>
      <p:sp>
        <p:nvSpPr>
          <p:cNvPr id="6" name="Rectangle 5"/>
          <p:cNvSpPr/>
          <p:nvPr/>
        </p:nvSpPr>
        <p:spPr>
          <a:xfrm>
            <a:off x="482600" y="1501796"/>
            <a:ext cx="3962400" cy="4247317"/>
          </a:xfrm>
          <a:prstGeom prst="rect">
            <a:avLst/>
          </a:prstGeom>
        </p:spPr>
        <p:txBody>
          <a:bodyPr wrap="square">
            <a:spAutoFit/>
          </a:bodyPr>
          <a:lstStyle/>
          <a:p>
            <a:r>
              <a:rPr lang="en-GB" dirty="0"/>
              <a:t>The scatter plot of Launch Site vs. Payload Mass shows that:</a:t>
            </a:r>
          </a:p>
          <a:p>
            <a:pPr marL="285750" indent="-285750">
              <a:buFont typeface="Arial" panose="020B0604020202020204" pitchFamily="34" charset="0"/>
              <a:buChar char="•"/>
            </a:pPr>
            <a:r>
              <a:rPr lang="en-GB"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dirty="0"/>
              <a:t>There is no clear correlation between payload mass and success rate for a given launch site. </a:t>
            </a:r>
          </a:p>
          <a:p>
            <a:pPr marL="285750" indent="-285750">
              <a:buFont typeface="Arial" panose="020B0604020202020204" pitchFamily="34" charset="0"/>
              <a:buChar char="•"/>
            </a:pPr>
            <a:r>
              <a:rPr lang="en-GB" dirty="0"/>
              <a:t>All sites launched a variety of payload masses, with most of the launches from CCAFS SLC 40 being comparatively lighter payloads (with some outliers).</a:t>
            </a:r>
            <a:endParaRPr lang="en-GB" dirty="0"/>
          </a:p>
        </p:txBody>
      </p: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Flight Number</a:t>
            </a:r>
            <a:r>
              <a:rPr lang="en-US" dirty="0" smtClean="0">
                <a:solidFill>
                  <a:srgbClr val="0B49CB"/>
                </a:solidFill>
                <a:latin typeface="Abadi"/>
              </a:rPr>
              <a:t> </a:t>
            </a:r>
            <a:r>
              <a:rPr lang="en-US" dirty="0">
                <a:solidFill>
                  <a:srgbClr val="0B49CB"/>
                </a:solidFill>
                <a:latin typeface="Abadi"/>
              </a:rPr>
              <a:t>vs. Launch Site</a:t>
            </a:r>
          </a:p>
        </p:txBody>
      </p:sp>
      <p:pic>
        <p:nvPicPr>
          <p:cNvPr id="6" name="Picture 5"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Rectangle 1"/>
          <p:cNvSpPr/>
          <p:nvPr/>
        </p:nvSpPr>
        <p:spPr>
          <a:xfrm>
            <a:off x="1572126" y="1484218"/>
            <a:ext cx="3785937" cy="5078313"/>
          </a:xfrm>
          <a:prstGeom prst="rect">
            <a:avLst/>
          </a:prstGeom>
        </p:spPr>
        <p:txBody>
          <a:bodyPr wrap="square">
            <a:spAutoFit/>
          </a:bodyPr>
          <a:lstStyle/>
          <a:p>
            <a:r>
              <a:rPr lang="en-GB" dirty="0"/>
              <a:t>The scatter plot of Launch Site vs. Flight Number shows that:</a:t>
            </a:r>
          </a:p>
          <a:p>
            <a:pPr marL="285750" indent="-285750">
              <a:buFont typeface="Arial" panose="020B0604020202020204" pitchFamily="34" charset="0"/>
              <a:buChar char="•"/>
            </a:pPr>
            <a:r>
              <a:rPr lang="en-GB" dirty="0"/>
              <a:t>As the number of flights increases, the rate of success at a launch site increases. </a:t>
            </a:r>
          </a:p>
          <a:p>
            <a:pPr marL="285750" indent="-285750">
              <a:buFont typeface="Arial" panose="020B0604020202020204" pitchFamily="34" charset="0"/>
              <a:buChar char="•"/>
            </a:pPr>
            <a:r>
              <a:rPr lang="en-GB" dirty="0"/>
              <a:t>Most of the early flights (flight numbers &lt; 30) were launched from CCAFS SLC 40, and were generally unsuccessful. </a:t>
            </a:r>
          </a:p>
          <a:p>
            <a:pPr marL="285750" indent="-285750">
              <a:buFont typeface="Arial" panose="020B0604020202020204" pitchFamily="34" charset="0"/>
              <a:buChar char="•"/>
            </a:pPr>
            <a:r>
              <a:rPr lang="en-GB" dirty="0"/>
              <a:t>The flights from VAFB SLC 4E also show this trend, that earlier flights were less successful.</a:t>
            </a:r>
          </a:p>
          <a:p>
            <a:pPr marL="285750" indent="-285750">
              <a:buFont typeface="Arial" panose="020B0604020202020204" pitchFamily="34" charset="0"/>
              <a:buChar char="•"/>
            </a:pPr>
            <a:r>
              <a:rPr lang="en-GB" dirty="0"/>
              <a:t>No early flights were launched from KSC LC 39A, so the launches from this site are more successful.</a:t>
            </a:r>
          </a:p>
          <a:p>
            <a:pPr marL="285750" indent="-285750">
              <a:buFont typeface="Arial" panose="020B0604020202020204" pitchFamily="34" charset="0"/>
              <a:buChar char="•"/>
            </a:pPr>
            <a:r>
              <a:rPr lang="en-GB" dirty="0"/>
              <a:t>Above a flight number of around 30, there are significantly more successful landings (Class = 1).</a:t>
            </a:r>
            <a:endParaRPr lang="en-GB" dirty="0"/>
          </a:p>
        </p:txBody>
      </p:sp>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7693"/>
            <a:ext cx="3932238" cy="4436009"/>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ES-L1 (Earth-Sun First </a:t>
            </a:r>
            <a:r>
              <a:rPr lang="en-US" sz="2200" dirty="0" err="1">
                <a:solidFill>
                  <a:schemeClr val="accent3">
                    <a:lumMod val="25000"/>
                  </a:schemeClr>
                </a:solidFill>
                <a:latin typeface="Abadi" panose="020B0604020104020204" pitchFamily="34" charset="0"/>
              </a:rPr>
              <a:t>Lagrangian</a:t>
            </a:r>
            <a:r>
              <a:rPr lang="en-US" sz="2200" dirty="0">
                <a:solidFill>
                  <a:schemeClr val="accent3">
                    <a:lumMod val="25000"/>
                  </a:schemeClr>
                </a:solidFill>
                <a:latin typeface="Abadi" panose="020B0604020104020204" pitchFamily="34" charset="0"/>
              </a:rPr>
              <a:t> Point), </a:t>
            </a:r>
          </a:p>
          <a:p>
            <a:pPr>
              <a:lnSpc>
                <a:spcPct val="100000"/>
              </a:lnSpc>
              <a:spcBef>
                <a:spcPts val="1400"/>
              </a:spcBef>
            </a:pPr>
            <a:r>
              <a:rPr lang="en-US" sz="2200" dirty="0">
                <a:solidFill>
                  <a:schemeClr val="accent3">
                    <a:lumMod val="25000"/>
                  </a:schemeClr>
                </a:solidFill>
                <a:latin typeface="Abadi" panose="020B0604020104020204" pitchFamily="34" charset="0"/>
              </a:rPr>
              <a:t>GEO (Geostationary Orbit), </a:t>
            </a:r>
          </a:p>
          <a:p>
            <a:pPr>
              <a:lnSpc>
                <a:spcPct val="100000"/>
              </a:lnSpc>
              <a:spcBef>
                <a:spcPts val="1400"/>
              </a:spcBef>
            </a:pPr>
            <a:r>
              <a:rPr lang="en-US" sz="2200" dirty="0">
                <a:solidFill>
                  <a:schemeClr val="accent3">
                    <a:lumMod val="25000"/>
                  </a:schemeClr>
                </a:solidFill>
                <a:latin typeface="Abadi" panose="020B0604020104020204" pitchFamily="34" charset="0"/>
              </a:rPr>
              <a:t>HEO (High Earth Orbit), </a:t>
            </a:r>
          </a:p>
          <a:p>
            <a:pPr>
              <a:lnSpc>
                <a:spcPct val="100000"/>
              </a:lnSpc>
              <a:spcBef>
                <a:spcPts val="1400"/>
              </a:spcBef>
            </a:pPr>
            <a:r>
              <a:rPr lang="en-US" sz="2200" dirty="0">
                <a:solidFill>
                  <a:schemeClr val="accent3">
                    <a:lumMod val="25000"/>
                  </a:schemeClr>
                </a:solidFill>
                <a:latin typeface="Abadi" panose="020B0604020104020204" pitchFamily="34" charset="0"/>
              </a:rPr>
              <a:t>SSO (Sun-synchronous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with 0%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SO (Heliocentric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2293"/>
            <a:ext cx="3932238" cy="3811588"/>
          </a:xfrm>
          <a:prstGeom prst="rect">
            <a:avLst/>
          </a:prstGeom>
        </p:spPr>
        <p:txBody>
          <a:bodyPr>
            <a:normAutofit fontScale="77500" lnSpcReduction="20000"/>
          </a:bodyPr>
          <a:lstStyle/>
          <a:p>
            <a:pPr>
              <a:lnSpc>
                <a:spcPct val="100000"/>
              </a:lnSpc>
              <a:spcBef>
                <a:spcPts val="1400"/>
              </a:spcBef>
            </a:pPr>
            <a:r>
              <a:rPr lang="en-US" sz="2300" dirty="0">
                <a:solidFill>
                  <a:schemeClr val="accent3">
                    <a:lumMod val="25000"/>
                  </a:schemeClr>
                </a:solidFill>
                <a:latin typeface="Abadi" panose="020B0604020104020204" pitchFamily="34" charset="0"/>
              </a:rPr>
              <a:t>The scatter plot of Orbit Type vs Flight Number shows that:</a:t>
            </a:r>
          </a:p>
          <a:p>
            <a:pPr>
              <a:lnSpc>
                <a:spcPct val="100000"/>
              </a:lnSpc>
              <a:spcBef>
                <a:spcPts val="1400"/>
              </a:spcBef>
            </a:pPr>
            <a:endParaRPr lang="en-US" sz="2300" dirty="0">
              <a:solidFill>
                <a:schemeClr val="accent3">
                  <a:lumMod val="25000"/>
                </a:schemeClr>
              </a:solidFill>
              <a:latin typeface="Abadi" panose="020B0604020104020204" pitchFamily="34" charset="0"/>
            </a:endParaRPr>
          </a:p>
          <a:p>
            <a:pPr>
              <a:lnSpc>
                <a:spcPct val="100000"/>
              </a:lnSpc>
              <a:spcBef>
                <a:spcPts val="1400"/>
              </a:spcBef>
            </a:pPr>
            <a:r>
              <a:rPr lang="en-US" sz="2300" dirty="0">
                <a:solidFill>
                  <a:schemeClr val="accent3">
                    <a:lumMod val="25000"/>
                  </a:schemeClr>
                </a:solidFill>
                <a:latin typeface="Abadi" panose="020B0604020104020204" pitchFamily="34" charset="0"/>
              </a:rPr>
              <a:t>The 100% success rate of GEO, HEO, and ES-L1 orbits can be explained by only having 1 flight into the respective orbits. </a:t>
            </a:r>
          </a:p>
          <a:p>
            <a:pPr>
              <a:lnSpc>
                <a:spcPct val="100000"/>
              </a:lnSpc>
              <a:spcBef>
                <a:spcPts val="1400"/>
              </a:spcBef>
            </a:pPr>
            <a:r>
              <a:rPr lang="en-US" sz="2300" dirty="0">
                <a:solidFill>
                  <a:schemeClr val="accent3">
                    <a:lumMod val="25000"/>
                  </a:schemeClr>
                </a:solidFill>
                <a:latin typeface="Abadi" panose="020B0604020104020204" pitchFamily="34" charset="0"/>
              </a:rPr>
              <a:t>Success rate in SSO is more impressive, with 5 successful flights.</a:t>
            </a:r>
          </a:p>
          <a:p>
            <a:pPr>
              <a:lnSpc>
                <a:spcPct val="100000"/>
              </a:lnSpc>
              <a:spcBef>
                <a:spcPts val="1400"/>
              </a:spcBef>
            </a:pPr>
            <a:r>
              <a:rPr lang="en-US" sz="2300" dirty="0">
                <a:solidFill>
                  <a:schemeClr val="accent3">
                    <a:lumMod val="25000"/>
                  </a:schemeClr>
                </a:solidFill>
                <a:latin typeface="Abadi" panose="020B0604020104020204" pitchFamily="34" charset="0"/>
              </a:rPr>
              <a:t>Relationship between Flight Number and Success Rate for GTO is little.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88169"/>
            <a:ext cx="4684305" cy="4839042"/>
          </a:xfrm>
          <a:prstGeom prst="rect">
            <a:avLst/>
          </a:prstGeom>
        </p:spPr>
        <p:txBody>
          <a:bodyPr>
            <a:normAutofit/>
          </a:bodyPr>
          <a:lstStyle/>
          <a:p>
            <a:r>
              <a:rPr lang="en-GB" sz="1900" dirty="0">
                <a:latin typeface="IBM Plex Mono SemiBold" panose="020B0709050203000203"/>
              </a:rPr>
              <a:t>The scatter plot of Orbit Type vs Payload Mass shows that:</a:t>
            </a:r>
          </a:p>
          <a:p>
            <a:endParaRPr lang="en-GB" sz="1900" dirty="0">
              <a:latin typeface="IBM Plex Mono SemiBold" panose="020B0709050203000203"/>
            </a:endParaRPr>
          </a:p>
          <a:p>
            <a:pPr marL="457200" indent="-457200"/>
            <a:r>
              <a:rPr lang="en-GB" sz="1900" dirty="0">
                <a:latin typeface="IBM Plex Mono SemiBold" panose="020B0709050203000203"/>
              </a:rPr>
              <a:t>Orbits types (PO, ISS and LEO) have more success with heavy payloads</a:t>
            </a:r>
          </a:p>
          <a:p>
            <a:pPr marL="457200" indent="-457200"/>
            <a:r>
              <a:rPr lang="en-GB" sz="1900" dirty="0">
                <a:latin typeface="IBM Plex Mono SemiBold" panose="020B0709050203000203"/>
              </a:rPr>
              <a:t>Relationship between payload mass and success rate in GTO is unclear.</a:t>
            </a:r>
          </a:p>
          <a:p>
            <a:pPr marL="457200" indent="-457200"/>
            <a:r>
              <a:rPr lang="en-GB" sz="1900" dirty="0">
                <a:latin typeface="IBM Plex Mono SemiBold" panose="020B0709050203000203"/>
              </a:rPr>
              <a:t>VLEO (Very Low Earth Orbit) launches are associated with heavier payloads.</a:t>
            </a:r>
          </a:p>
          <a:p>
            <a:pPr marL="285750" indent="-285750"/>
            <a:endParaRPr lang="en-GB" sz="2400" dirty="0">
              <a:latin typeface="Chalkboard SE" panose="03050602040202020205" pitchFamily="66" charset="77"/>
            </a:endParaRPr>
          </a:p>
          <a:p>
            <a:endParaRPr lang="en-GB" sz="2400" dirty="0">
              <a:latin typeface="Chalkboard SE" panose="03050602040202020205" pitchFamily="66" charset="77"/>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5874"/>
            <a:ext cx="3932238" cy="4405471"/>
          </a:xfrm>
          <a:prstGeom prst="rect">
            <a:avLst/>
          </a:prstGeom>
        </p:spPr>
        <p:txBody>
          <a:bodyPr>
            <a:normAutofit/>
          </a:bodyPr>
          <a:lstStyle/>
          <a:p>
            <a:r>
              <a:rPr lang="en-GB" sz="1800" dirty="0"/>
              <a:t>The line chart of yearly average success rate shows that:</a:t>
            </a:r>
          </a:p>
          <a:p>
            <a:pPr marL="285750" indent="-285750"/>
            <a:r>
              <a:rPr lang="en-GB" sz="1800" dirty="0"/>
              <a:t>Between 2010 and 2013, all landings were unsuccessful (as the success rate is 0).</a:t>
            </a:r>
          </a:p>
          <a:p>
            <a:pPr marL="285750" indent="-285750"/>
            <a:r>
              <a:rPr lang="en-GB" sz="1800" dirty="0"/>
              <a:t>After 2013, the success rate generally increased, despite small dips in 2018 and 2020.</a:t>
            </a:r>
          </a:p>
          <a:p>
            <a:pPr marL="285750" indent="-285750"/>
            <a:r>
              <a:rPr lang="en-GB" sz="1800" dirty="0"/>
              <a:t>After 2016, there was always a greater than 50% chance of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10;&#10;Description automatically generated">
            <a:extLst>
              <a:ext uri="{FF2B5EF4-FFF2-40B4-BE49-F238E27FC236}">
                <a16:creationId xmlns:a16="http://schemas.microsoft.com/office/drawing/2014/main" id="{579D3381-AB99-4B10-93AD-BAE9D6E49A2E}"/>
              </a:ext>
            </a:extLst>
          </p:cNvPr>
          <p:cNvPicPr>
            <a:picLocks noChangeAspect="1"/>
          </p:cNvPicPr>
          <p:nvPr/>
        </p:nvPicPr>
        <p:blipFill>
          <a:blip r:embed="rId3"/>
          <a:stretch>
            <a:fillRect/>
          </a:stretch>
        </p:blipFill>
        <p:spPr>
          <a:xfrm>
            <a:off x="7058525" y="1398429"/>
            <a:ext cx="4919037" cy="4316413"/>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9480"/>
            <a:ext cx="10515601" cy="455748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600" dirty="0">
                <a:solidFill>
                  <a:schemeClr val="accent3">
                    <a:lumMod val="25000"/>
                  </a:schemeClr>
                </a:solidFill>
                <a:latin typeface="IBM Plex Mono SemiBold" panose="020B0709050203000203"/>
              </a:rPr>
              <a:t>The word </a:t>
            </a:r>
            <a:r>
              <a:rPr lang="en-US" sz="1600" dirty="0" smtClean="0">
                <a:solidFill>
                  <a:schemeClr val="accent3">
                    <a:lumMod val="25000"/>
                  </a:schemeClr>
                </a:solidFill>
                <a:latin typeface="IBM Plex Mono SemiBold" panose="020B0709050203000203"/>
              </a:rPr>
              <a:t>Distinct </a:t>
            </a:r>
            <a:r>
              <a:rPr lang="en-US" sz="1600" dirty="0">
                <a:solidFill>
                  <a:schemeClr val="accent3">
                    <a:lumMod val="25000"/>
                  </a:schemeClr>
                </a:solidFill>
                <a:latin typeface="IBM Plex Mono SemiBold" panose="020B0709050203000203"/>
              </a:rPr>
              <a:t>returns only unique values from the LAUNCH_SITE column of the SPACEXTBL table</a:t>
            </a:r>
            <a:endParaRPr lang="en-US" sz="1600" dirty="0">
              <a:solidFill>
                <a:schemeClr val="accent3">
                  <a:lumMod val="25000"/>
                </a:schemeClr>
              </a:solidFill>
              <a:latin typeface="IBM Plex Mono SemiBold" panose="020B0709050203000203"/>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descr="Text, table&#10;&#10;Description automatically generated">
            <a:extLst>
              <a:ext uri="{FF2B5EF4-FFF2-40B4-BE49-F238E27FC236}">
                <a16:creationId xmlns:a16="http://schemas.microsoft.com/office/drawing/2014/main" id="{9DE52C71-3E90-A3B0-C037-651DB0FF00C4}"/>
              </a:ext>
            </a:extLst>
          </p:cNvPr>
          <p:cNvPicPr>
            <a:picLocks noChangeAspect="1"/>
          </p:cNvPicPr>
          <p:nvPr/>
        </p:nvPicPr>
        <p:blipFill>
          <a:blip r:embed="rId3"/>
          <a:stretch>
            <a:fillRect/>
          </a:stretch>
        </p:blipFill>
        <p:spPr>
          <a:xfrm>
            <a:off x="8919572" y="1848181"/>
            <a:ext cx="2067214" cy="2969271"/>
          </a:xfrm>
          <a:prstGeom prst="rect">
            <a:avLst/>
          </a:prstGeom>
        </p:spPr>
      </p:pic>
      <p:sp>
        <p:nvSpPr>
          <p:cNvPr id="10" name="Rectangle 1"/>
          <p:cNvSpPr>
            <a:spLocks noChangeArrowheads="1"/>
          </p:cNvSpPr>
          <p:nvPr/>
        </p:nvSpPr>
        <p:spPr bwMode="auto">
          <a:xfrm>
            <a:off x="848299" y="2247720"/>
            <a:ext cx="654401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Arial" panose="020B0604020202020204" pitchFamily="34" charset="0"/>
              </a:rPr>
              <a:t>%</a:t>
            </a:r>
            <a:r>
              <a:rPr kumimoji="0" lang="en-US" altLang="en-US" sz="1400" b="1" i="0" u="none" strike="noStrike" cap="none" normalizeH="0" baseline="0" dirty="0" err="1" smtClean="0">
                <a:ln>
                  <a:noFill/>
                </a:ln>
                <a:solidFill>
                  <a:srgbClr val="212121"/>
                </a:solidFill>
                <a:effectLst/>
                <a:latin typeface="Arial Unicode MS"/>
              </a:rPr>
              <a:t>sql</a:t>
            </a:r>
            <a:r>
              <a:rPr kumimoji="0" lang="en-US" altLang="en-US" sz="1400" b="0" i="0" u="none" strike="noStrike" cap="none" normalizeH="0" baseline="0" dirty="0" smtClean="0">
                <a:ln>
                  <a:noFill/>
                </a:ln>
                <a:solidFill>
                  <a:srgbClr val="212121"/>
                </a:solidFill>
                <a:effectLst/>
                <a:latin typeface="Arial Unicode MS"/>
              </a:rPr>
              <a:t> SELECT DISTINCT LAUNCH_SITE as "</a:t>
            </a:r>
            <a:r>
              <a:rPr kumimoji="0" lang="en-US" altLang="en-US" sz="1400" b="0" i="0" u="none" strike="noStrike" cap="none" normalizeH="0" baseline="0" dirty="0" err="1" smtClean="0">
                <a:ln>
                  <a:noFill/>
                </a:ln>
                <a:solidFill>
                  <a:srgbClr val="212121"/>
                </a:solidFill>
                <a:effectLst/>
                <a:latin typeface="Arial Unicode MS"/>
              </a:rPr>
              <a:t>Launch_Sites</a:t>
            </a:r>
            <a:r>
              <a:rPr kumimoji="0" lang="en-US" altLang="en-US" sz="1400" b="0" i="0" u="none" strike="noStrike" cap="none" normalizeH="0" baseline="0" dirty="0" smtClean="0">
                <a:ln>
                  <a:noFill/>
                </a:ln>
                <a:solidFill>
                  <a:srgbClr val="212121"/>
                </a:solidFill>
                <a:effectLst/>
                <a:latin typeface="Arial Unicode MS"/>
              </a:rPr>
              <a:t>" FROM SPACEX</a:t>
            </a:r>
            <a:r>
              <a:rPr kumimoji="0" lang="en-US" altLang="en-US" sz="1400" b="0" i="0" u="none" strike="noStrike" cap="none" normalizeH="0" baseline="0" dirty="0" smtClean="0">
                <a:ln>
                  <a:noFill/>
                </a:ln>
                <a:solidFill>
                  <a:schemeClr val="tx1"/>
                </a:solidFill>
                <a:effectLst/>
              </a:rPr>
              <a:t> </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2580"/>
            <a:ext cx="10180756" cy="48443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IBM Plex Mono SemiBold" panose="020B0709050203000203"/>
              </a:rPr>
              <a:t>Find 5 records where launch sites begin with `CCA</a:t>
            </a:r>
            <a:r>
              <a:rPr lang="en-US" sz="2200" dirty="0" smtClean="0">
                <a:solidFill>
                  <a:schemeClr val="accent3">
                    <a:lumMod val="25000"/>
                  </a:schemeClr>
                </a:solidFill>
                <a:latin typeface="IBM Plex Mono SemiBold" panose="020B0709050203000203"/>
              </a:rPr>
              <a:t>`</a:t>
            </a:r>
          </a:p>
          <a:p>
            <a:pPr>
              <a:lnSpc>
                <a:spcPct val="100000"/>
              </a:lnSpc>
              <a:spcBef>
                <a:spcPts val="1400"/>
              </a:spcBef>
            </a:pPr>
            <a:endParaRPr lang="en-US" sz="2200" dirty="0" smtClean="0">
              <a:solidFill>
                <a:schemeClr val="accent3">
                  <a:lumMod val="25000"/>
                </a:schemeClr>
              </a:solidFill>
              <a:latin typeface="IBM Plex Mono SemiBold" panose="020B0709050203000203"/>
            </a:endParaRPr>
          </a:p>
          <a:p>
            <a:pPr>
              <a:lnSpc>
                <a:spcPct val="100000"/>
              </a:lnSpc>
              <a:spcBef>
                <a:spcPts val="1400"/>
              </a:spcBef>
            </a:pPr>
            <a:endParaRPr lang="en-US" sz="2200" dirty="0">
              <a:solidFill>
                <a:schemeClr val="accent3">
                  <a:lumMod val="25000"/>
                </a:schemeClr>
              </a:solidFill>
              <a:latin typeface="IBM Plex Mono SemiBold" panose="020B0709050203000203"/>
            </a:endParaRPr>
          </a:p>
          <a:p>
            <a:pPr>
              <a:lnSpc>
                <a:spcPct val="100000"/>
              </a:lnSpc>
              <a:spcBef>
                <a:spcPts val="1400"/>
              </a:spcBef>
            </a:pPr>
            <a:r>
              <a:rPr lang="en-US" sz="2200" dirty="0">
                <a:solidFill>
                  <a:schemeClr val="accent3">
                    <a:lumMod val="25000"/>
                  </a:schemeClr>
                </a:solidFill>
                <a:latin typeface="IBM Plex Mono SemiBold" panose="020B0709050203000203"/>
              </a:rPr>
              <a:t>Present your query result with a short explanation </a:t>
            </a:r>
            <a:r>
              <a:rPr lang="en-US" sz="2200" dirty="0" smtClean="0">
                <a:solidFill>
                  <a:schemeClr val="accent3">
                    <a:lumMod val="25000"/>
                  </a:schemeClr>
                </a:solidFill>
                <a:latin typeface="IBM Plex Mono SemiBold" panose="020B0709050203000203"/>
              </a:rPr>
              <a:t>here</a:t>
            </a:r>
          </a:p>
          <a:p>
            <a:pPr>
              <a:lnSpc>
                <a:spcPct val="100000"/>
              </a:lnSpc>
              <a:spcBef>
                <a:spcPts val="1400"/>
              </a:spcBef>
            </a:pPr>
            <a:endParaRPr lang="en-US" sz="1800" dirty="0">
              <a:solidFill>
                <a:schemeClr val="accent3">
                  <a:lumMod val="25000"/>
                </a:schemeClr>
              </a:solidFill>
              <a:latin typeface="IBM Plex Mono SemiBold" panose="020B0709050203000203"/>
            </a:endParaRPr>
          </a:p>
          <a:p>
            <a:pPr>
              <a:lnSpc>
                <a:spcPct val="100000"/>
              </a:lnSpc>
              <a:spcBef>
                <a:spcPts val="1400"/>
              </a:spcBef>
            </a:pPr>
            <a:r>
              <a:rPr lang="en-US" sz="1800" dirty="0">
                <a:solidFill>
                  <a:schemeClr val="accent3">
                    <a:lumMod val="25000"/>
                  </a:schemeClr>
                </a:solidFill>
                <a:latin typeface="IBM Plex Mono SemiBold" panose="020B0709050203000203"/>
              </a:rPr>
              <a:t>**LIMIT 5 fetches only 5 records, and the LIKE keyword is used with the wild card ‘CCA%’ to retrieve string values beginning with ‘CCA’.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Rectangle 1"/>
          <p:cNvSpPr>
            <a:spLocks noChangeArrowheads="1"/>
          </p:cNvSpPr>
          <p:nvPr/>
        </p:nvSpPr>
        <p:spPr bwMode="auto">
          <a:xfrm>
            <a:off x="770010" y="2509439"/>
            <a:ext cx="71721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IBM Plex Mono SemiBold" panose="020B0709050203000203"/>
              </a:rPr>
              <a:t>%</a:t>
            </a:r>
            <a:r>
              <a:rPr kumimoji="0" lang="en-US" altLang="en-US" sz="1400" b="1" i="0" u="none" strike="noStrike" cap="none" normalizeH="0" baseline="0" dirty="0" err="1" smtClean="0">
                <a:ln>
                  <a:noFill/>
                </a:ln>
                <a:solidFill>
                  <a:srgbClr val="212121"/>
                </a:solidFill>
                <a:effectLst/>
                <a:latin typeface="IBM Plex Mono SemiBold" panose="020B0709050203000203"/>
              </a:rPr>
              <a:t>sql</a:t>
            </a:r>
            <a:r>
              <a:rPr kumimoji="0" lang="en-US" altLang="en-US" sz="1400" b="0" i="0" u="none" strike="noStrike" cap="none" normalizeH="0" baseline="0" dirty="0" smtClean="0">
                <a:ln>
                  <a:noFill/>
                </a:ln>
                <a:solidFill>
                  <a:srgbClr val="212121"/>
                </a:solidFill>
                <a:effectLst/>
                <a:latin typeface="IBM Plex Mono SemiBold" panose="020B0709050203000203"/>
              </a:rPr>
              <a:t> SELECT * FROM SPACEX WHERE LAUNCH_SITE LIKE 'CCA%' LIMIT 5;</a:t>
            </a:r>
            <a:r>
              <a:rPr kumimoji="0" lang="en-US" altLang="en-US" sz="1400" b="0" i="0" u="none" strike="noStrike" cap="none" normalizeH="0" baseline="0" dirty="0" smtClean="0">
                <a:ln>
                  <a:noFill/>
                </a:ln>
                <a:solidFill>
                  <a:schemeClr val="tx1"/>
                </a:solidFill>
                <a:effectLst/>
                <a:latin typeface="IBM Plex Mono SemiBold" panose="020B0709050203000203"/>
              </a:rPr>
              <a:t> </a:t>
            </a:r>
          </a:p>
        </p:txBody>
      </p:sp>
      <p:pic>
        <p:nvPicPr>
          <p:cNvPr id="6" name="Picture 5" descr="Text, table&#10;&#10;Description automatically generated">
            <a:extLst>
              <a:ext uri="{FF2B5EF4-FFF2-40B4-BE49-F238E27FC236}">
                <a16:creationId xmlns:a16="http://schemas.microsoft.com/office/drawing/2014/main" id="{9DE52C71-3E90-A3B0-C037-651DB0FF00C4}"/>
              </a:ext>
            </a:extLst>
          </p:cNvPr>
          <p:cNvPicPr>
            <a:picLocks noChangeAspect="1"/>
          </p:cNvPicPr>
          <p:nvPr/>
        </p:nvPicPr>
        <p:blipFill>
          <a:blip r:embed="rId3"/>
          <a:stretch>
            <a:fillRect/>
          </a:stretch>
        </p:blipFill>
        <p:spPr>
          <a:xfrm>
            <a:off x="10424365" y="1949525"/>
            <a:ext cx="1767635" cy="2969271"/>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IBM Plex Mono SemiBold" panose="020B0709050203000203"/>
              </a:rPr>
              <a:t>Calculate the total payload carried by boosters from </a:t>
            </a:r>
            <a:r>
              <a:rPr lang="en-US" sz="2200" dirty="0" smtClean="0">
                <a:solidFill>
                  <a:schemeClr val="accent3">
                    <a:lumMod val="25000"/>
                  </a:schemeClr>
                </a:solidFill>
                <a:latin typeface="IBM Plex Mono SemiBold" panose="020B0709050203000203"/>
              </a:rPr>
              <a:t>NASA</a:t>
            </a:r>
          </a:p>
          <a:p>
            <a:pPr>
              <a:lnSpc>
                <a:spcPct val="100000"/>
              </a:lnSpc>
              <a:spcBef>
                <a:spcPts val="1400"/>
              </a:spcBef>
            </a:pPr>
            <a:endParaRPr lang="en-US" sz="1700" dirty="0">
              <a:solidFill>
                <a:schemeClr val="accent3">
                  <a:lumMod val="25000"/>
                </a:schemeClr>
              </a:solidFill>
              <a:latin typeface="IBM Plex Mono SemiBold" panose="020B0709050203000203"/>
            </a:endParaRPr>
          </a:p>
          <a:p>
            <a:pPr>
              <a:lnSpc>
                <a:spcPct val="100000"/>
              </a:lnSpc>
              <a:spcBef>
                <a:spcPts val="1400"/>
              </a:spcBef>
            </a:pPr>
            <a:r>
              <a:rPr lang="en-US" sz="1700" dirty="0" smtClean="0">
                <a:solidFill>
                  <a:schemeClr val="accent3">
                    <a:lumMod val="25000"/>
                  </a:schemeClr>
                </a:solidFill>
                <a:latin typeface="IBM Plex Mono SemiBold" panose="020B0709050203000203"/>
              </a:rPr>
              <a:t>%</a:t>
            </a:r>
            <a:r>
              <a:rPr lang="en-US" sz="1700" dirty="0" err="1" smtClean="0">
                <a:solidFill>
                  <a:schemeClr val="accent3">
                    <a:lumMod val="25000"/>
                  </a:schemeClr>
                </a:solidFill>
                <a:latin typeface="IBM Plex Mono SemiBold" panose="020B0709050203000203"/>
              </a:rPr>
              <a:t>sql</a:t>
            </a:r>
            <a:r>
              <a:rPr lang="en-US" sz="1700" dirty="0" smtClean="0">
                <a:solidFill>
                  <a:schemeClr val="accent3">
                    <a:lumMod val="25000"/>
                  </a:schemeClr>
                </a:solidFill>
                <a:latin typeface="IBM Plex Mono SemiBold" panose="020B0709050203000203"/>
              </a:rPr>
              <a:t> SELECT SUM(PAYLOAD_MASS__KG_) AS "Total Payload Mass by NASA (CRS)" FROM SPACEX WHERE CUSTOMER = 'NASA (CRS)';</a:t>
            </a:r>
            <a:endParaRPr lang="en-US" sz="1700" dirty="0" smtClean="0">
              <a:solidFill>
                <a:schemeClr val="accent3">
                  <a:lumMod val="25000"/>
                </a:schemeClr>
              </a:solidFill>
              <a:latin typeface="IBM Plex Mono SemiBold" panose="020B0709050203000203"/>
            </a:endParaRPr>
          </a:p>
          <a:p>
            <a:pPr>
              <a:lnSpc>
                <a:spcPct val="100000"/>
              </a:lnSpc>
              <a:spcBef>
                <a:spcPts val="1400"/>
              </a:spcBef>
            </a:pPr>
            <a:endParaRPr lang="en-US" sz="1700" dirty="0">
              <a:solidFill>
                <a:schemeClr val="accent3">
                  <a:lumMod val="25000"/>
                </a:schemeClr>
              </a:solidFill>
              <a:latin typeface="IBM Plex Mono SemiBold" panose="020B0709050203000203"/>
            </a:endParaRPr>
          </a:p>
          <a:p>
            <a:pPr>
              <a:lnSpc>
                <a:spcPct val="100000"/>
              </a:lnSpc>
              <a:spcBef>
                <a:spcPts val="1400"/>
              </a:spcBef>
            </a:pPr>
            <a:r>
              <a:rPr lang="en-US" sz="2200" dirty="0" smtClean="0">
                <a:solidFill>
                  <a:schemeClr val="accent3">
                    <a:lumMod val="25000"/>
                  </a:schemeClr>
                </a:solidFill>
                <a:latin typeface="IBM Plex Mono SemiBold" panose="020B0709050203000203"/>
              </a:rPr>
              <a:t>Present </a:t>
            </a:r>
            <a:r>
              <a:rPr lang="en-US" sz="2200" dirty="0">
                <a:solidFill>
                  <a:schemeClr val="accent3">
                    <a:lumMod val="25000"/>
                  </a:schemeClr>
                </a:solidFill>
                <a:latin typeface="IBM Plex Mono SemiBold" panose="020B0709050203000203"/>
              </a:rPr>
              <a:t>your query result with a short explanation </a:t>
            </a:r>
            <a:r>
              <a:rPr lang="en-US" sz="2200" dirty="0" smtClean="0">
                <a:solidFill>
                  <a:schemeClr val="accent3">
                    <a:lumMod val="25000"/>
                  </a:schemeClr>
                </a:solidFill>
                <a:latin typeface="IBM Plex Mono SemiBold" panose="020B0709050203000203"/>
              </a:rPr>
              <a:t>here</a:t>
            </a:r>
            <a:endParaRPr lang="en-US" sz="2200" dirty="0">
              <a:solidFill>
                <a:schemeClr val="accent3">
                  <a:lumMod val="25000"/>
                </a:schemeClr>
              </a:solidFill>
              <a:latin typeface="IBM Plex Mono SemiBold" panose="020B0709050203000203"/>
            </a:endParaRPr>
          </a:p>
          <a:p>
            <a:pPr>
              <a:lnSpc>
                <a:spcPct val="100000"/>
              </a:lnSpc>
              <a:spcBef>
                <a:spcPts val="1400"/>
              </a:spcBef>
            </a:pPr>
            <a:r>
              <a:rPr lang="en-US" sz="1600" dirty="0">
                <a:solidFill>
                  <a:schemeClr val="accent3">
                    <a:lumMod val="25000"/>
                  </a:schemeClr>
                </a:solidFill>
                <a:latin typeface="IBM Plex Mono SemiBold" panose="020B0709050203000203"/>
              </a:rPr>
              <a:t>**The SUM keyword is used to calculate the total of the LAUNCH column, and the SUM keyword (and the associated condition) filters the results to only boosters from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p:cNvGraphicFramePr>
            <a:graphicFrameLocks noGrp="1"/>
          </p:cNvGraphicFramePr>
          <p:nvPr>
            <p:extLst>
              <p:ext uri="{D42A27DB-BD31-4B8C-83A1-F6EECF244321}">
                <p14:modId xmlns:p14="http://schemas.microsoft.com/office/powerpoint/2010/main" val="3280957019"/>
              </p:ext>
            </p:extLst>
          </p:nvPr>
        </p:nvGraphicFramePr>
        <p:xfrm>
          <a:off x="1146672" y="3855871"/>
          <a:ext cx="10515600" cy="731520"/>
        </p:xfrm>
        <a:graphic>
          <a:graphicData uri="http://schemas.openxmlformats.org/drawingml/2006/table">
            <a:tbl>
              <a:tblPr/>
              <a:tblGrid>
                <a:gridCol w="10515600">
                  <a:extLst>
                    <a:ext uri="{9D8B030D-6E8A-4147-A177-3AD203B41FA5}">
                      <a16:colId xmlns:a16="http://schemas.microsoft.com/office/drawing/2014/main" val="3696958838"/>
                    </a:ext>
                  </a:extLst>
                </a:gridCol>
              </a:tblGrid>
              <a:tr h="0">
                <a:tc>
                  <a:txBody>
                    <a:bodyPr/>
                    <a:lstStyle/>
                    <a:p>
                      <a:pPr algn="r" fontAlgn="ctr"/>
                      <a:r>
                        <a:rPr lang="en-US" b="1" dirty="0">
                          <a:effectLst/>
                        </a:rPr>
                        <a:t>Total Payload Mass by NASA (CRS)</a:t>
                      </a:r>
                    </a:p>
                  </a:txBody>
                  <a:tcPr anchor="ctr">
                    <a:lnL>
                      <a:noFill/>
                    </a:lnL>
                    <a:lnR>
                      <a:noFill/>
                    </a:lnR>
                    <a:lnT>
                      <a:noFill/>
                    </a:lnT>
                    <a:lnB>
                      <a:noFill/>
                    </a:lnB>
                  </a:tcPr>
                </a:tc>
                <a:extLst>
                  <a:ext uri="{0D108BD9-81ED-4DB2-BD59-A6C34878D82A}">
                    <a16:rowId xmlns:a16="http://schemas.microsoft.com/office/drawing/2014/main" val="2595499867"/>
                  </a:ext>
                </a:extLst>
              </a:tr>
              <a:tr h="0">
                <a:tc>
                  <a:txBody>
                    <a:bodyPr/>
                    <a:lstStyle/>
                    <a:p>
                      <a:pPr algn="r" fontAlgn="ctr"/>
                      <a:r>
                        <a:rPr lang="en-US" dirty="0">
                          <a:effectLst/>
                        </a:rPr>
                        <a:t>22007</a:t>
                      </a:r>
                    </a:p>
                  </a:txBody>
                  <a:tcPr anchor="ctr">
                    <a:lnL>
                      <a:noFill/>
                    </a:lnL>
                    <a:lnR>
                      <a:noFill/>
                    </a:lnR>
                    <a:lnT>
                      <a:noFill/>
                    </a:lnT>
                    <a:lnB>
                      <a:noFill/>
                    </a:lnB>
                  </a:tcPr>
                </a:tc>
                <a:extLst>
                  <a:ext uri="{0D108BD9-81ED-4DB2-BD59-A6C34878D82A}">
                    <a16:rowId xmlns:a16="http://schemas.microsoft.com/office/drawing/2014/main" val="2381634937"/>
                  </a:ext>
                </a:extLst>
              </a:tr>
            </a:tbl>
          </a:graphicData>
        </a:graphic>
      </p:graphicFrame>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1513"/>
            <a:ext cx="10951937" cy="45354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a:t>
            </a:r>
            <a:r>
              <a:rPr lang="en-US" sz="2200" dirty="0" smtClean="0">
                <a:solidFill>
                  <a:schemeClr val="accent3">
                    <a:lumMod val="25000"/>
                  </a:schemeClr>
                </a:solidFill>
                <a:latin typeface="Abadi" panose="020B0604020104020204" pitchFamily="34" charset="0"/>
              </a:rPr>
              <a:t>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IBM Plex Mono SemiBold" panose="020B0709050203000203"/>
              </a:rPr>
              <a:t>%</a:t>
            </a:r>
            <a:r>
              <a:rPr lang="en-US" sz="1600" dirty="0" err="1">
                <a:solidFill>
                  <a:schemeClr val="accent3">
                    <a:lumMod val="25000"/>
                  </a:schemeClr>
                </a:solidFill>
                <a:latin typeface="IBM Plex Mono SemiBold" panose="020B0709050203000203"/>
              </a:rPr>
              <a:t>sql</a:t>
            </a:r>
            <a:r>
              <a:rPr lang="en-US" sz="1600" dirty="0">
                <a:solidFill>
                  <a:schemeClr val="accent3">
                    <a:lumMod val="25000"/>
                  </a:schemeClr>
                </a:solidFill>
                <a:latin typeface="IBM Plex Mono SemiBold" panose="020B0709050203000203"/>
              </a:rPr>
              <a:t> SELECT AVG(PAYLOAD_MASS__KG_) AS "Average Payload Mass by Booster Version F9 v1.1" FROM SPACEX </a:t>
            </a:r>
            <a:r>
              <a:rPr lang="en-US" sz="1600" dirty="0" smtClean="0">
                <a:solidFill>
                  <a:schemeClr val="accent3">
                    <a:lumMod val="25000"/>
                  </a:schemeClr>
                </a:solidFill>
                <a:latin typeface="IBM Plex Mono SemiBold" panose="020B0709050203000203"/>
              </a:rPr>
              <a:t>\</a:t>
            </a:r>
            <a:r>
              <a:rPr lang="en-US" sz="1600" dirty="0">
                <a:solidFill>
                  <a:schemeClr val="accent3">
                    <a:lumMod val="25000"/>
                  </a:schemeClr>
                </a:solidFill>
                <a:latin typeface="IBM Plex Mono SemiBold" panose="020B0709050203000203"/>
              </a:rPr>
              <a:t>WHERE BOOSTER_VERSION =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Present </a:t>
            </a:r>
            <a:r>
              <a:rPr lang="en-US" sz="2200" dirty="0">
                <a:solidFill>
                  <a:schemeClr val="accent3">
                    <a:lumMod val="25000"/>
                  </a:schemeClr>
                </a:solidFill>
                <a:latin typeface="Abadi" panose="020B0604020104020204" pitchFamily="34" charset="0"/>
              </a:rPr>
              <a:t>your query result with a short explanation </a:t>
            </a:r>
            <a:r>
              <a:rPr lang="en-US" sz="2200" dirty="0" smtClean="0">
                <a:solidFill>
                  <a:schemeClr val="accent3">
                    <a:lumMod val="25000"/>
                  </a:schemeClr>
                </a:solidFill>
                <a:latin typeface="Abadi" panose="020B0604020104020204" pitchFamily="34" charset="0"/>
              </a:rPr>
              <a:t>here</a:t>
            </a:r>
          </a:p>
          <a:p>
            <a:pPr>
              <a:lnSpc>
                <a:spcPct val="100000"/>
              </a:lnSpc>
              <a:spcBef>
                <a:spcPts val="1400"/>
              </a:spcBef>
            </a:pPr>
            <a:r>
              <a:rPr lang="en-US" sz="1600" dirty="0">
                <a:solidFill>
                  <a:schemeClr val="accent3">
                    <a:lumMod val="25000"/>
                  </a:schemeClr>
                </a:solidFill>
                <a:latin typeface="IBM Plex Mono SemiBold" panose="020B0709050203000203"/>
              </a:rPr>
              <a:t>**The AVG keyword is used to calculate the average of the PAYLOAD_MASS__KG_ column, and the WHERE keyword (and the associated condition) filters the results to only the F9 v1.1 booster version.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p:cNvGraphicFramePr>
            <a:graphicFrameLocks noGrp="1"/>
          </p:cNvGraphicFramePr>
          <p:nvPr>
            <p:extLst>
              <p:ext uri="{D42A27DB-BD31-4B8C-83A1-F6EECF244321}">
                <p14:modId xmlns:p14="http://schemas.microsoft.com/office/powerpoint/2010/main" val="1683381582"/>
              </p:ext>
            </p:extLst>
          </p:nvPr>
        </p:nvGraphicFramePr>
        <p:xfrm>
          <a:off x="4605050" y="3844886"/>
          <a:ext cx="6748749" cy="731520"/>
        </p:xfrm>
        <a:graphic>
          <a:graphicData uri="http://schemas.openxmlformats.org/drawingml/2006/table">
            <a:tbl>
              <a:tblPr/>
              <a:tblGrid>
                <a:gridCol w="6748749">
                  <a:extLst>
                    <a:ext uri="{9D8B030D-6E8A-4147-A177-3AD203B41FA5}">
                      <a16:colId xmlns:a16="http://schemas.microsoft.com/office/drawing/2014/main" val="608801465"/>
                    </a:ext>
                  </a:extLst>
                </a:gridCol>
              </a:tblGrid>
              <a:tr h="261084">
                <a:tc>
                  <a:txBody>
                    <a:bodyPr/>
                    <a:lstStyle/>
                    <a:p>
                      <a:pPr algn="r" fontAlgn="ctr"/>
                      <a:r>
                        <a:rPr lang="en-US" b="1" dirty="0">
                          <a:effectLst/>
                        </a:rPr>
                        <a:t>Average Payload Mass by Booster Version F9 v1.1</a:t>
                      </a:r>
                    </a:p>
                  </a:txBody>
                  <a:tcPr anchor="ctr">
                    <a:lnL>
                      <a:noFill/>
                    </a:lnL>
                    <a:lnR>
                      <a:noFill/>
                    </a:lnR>
                    <a:lnT>
                      <a:noFill/>
                    </a:lnT>
                    <a:lnB>
                      <a:noFill/>
                    </a:lnB>
                  </a:tcPr>
                </a:tc>
                <a:extLst>
                  <a:ext uri="{0D108BD9-81ED-4DB2-BD59-A6C34878D82A}">
                    <a16:rowId xmlns:a16="http://schemas.microsoft.com/office/drawing/2014/main" val="2091894502"/>
                  </a:ext>
                </a:extLst>
              </a:tr>
              <a:tr h="261084">
                <a:tc>
                  <a:txBody>
                    <a:bodyPr/>
                    <a:lstStyle/>
                    <a:p>
                      <a:pPr algn="r" fontAlgn="ctr"/>
                      <a:r>
                        <a:rPr lang="en-US" dirty="0">
                          <a:effectLst/>
                        </a:rPr>
                        <a:t>3676</a:t>
                      </a:r>
                    </a:p>
                  </a:txBody>
                  <a:tcPr anchor="ctr">
                    <a:lnL>
                      <a:noFill/>
                    </a:lnL>
                    <a:lnR>
                      <a:noFill/>
                    </a:lnR>
                    <a:lnT>
                      <a:noFill/>
                    </a:lnT>
                    <a:lnB>
                      <a:noFill/>
                    </a:lnB>
                  </a:tcPr>
                </a:tc>
                <a:extLst>
                  <a:ext uri="{0D108BD9-81ED-4DB2-BD59-A6C34878D82A}">
                    <a16:rowId xmlns:a16="http://schemas.microsoft.com/office/drawing/2014/main" val="889765676"/>
                  </a:ext>
                </a:extLst>
              </a:tr>
            </a:tbl>
          </a:graphicData>
        </a:graphic>
      </p:graphicFrame>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30751"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a:t>
            </a:r>
            <a:r>
              <a:rPr lang="en-US" sz="2200" dirty="0" smtClean="0">
                <a:solidFill>
                  <a:schemeClr val="accent3">
                    <a:lumMod val="25000"/>
                  </a:schemeClr>
                </a:solidFill>
                <a:latin typeface="Abadi"/>
              </a:rPr>
              <a:t>pad</a:t>
            </a:r>
            <a:endParaRPr lang="en-US" dirty="0" smtClean="0">
              <a:solidFill>
                <a:schemeClr val="accent3">
                  <a:lumMod val="25000"/>
                </a:schemeClr>
              </a:solidFill>
            </a:endParaRPr>
          </a:p>
          <a:p>
            <a:pPr>
              <a:lnSpc>
                <a:spcPct val="100000"/>
              </a:lnSpc>
              <a:spcBef>
                <a:spcPts val="1400"/>
              </a:spcBef>
            </a:pPr>
            <a:endParaRPr lang="en-US" sz="1600" dirty="0">
              <a:solidFill>
                <a:schemeClr val="accent3">
                  <a:lumMod val="25000"/>
                </a:schemeClr>
              </a:solidFill>
              <a:latin typeface="IBM Plex Mono SemiBold" panose="020B0709050203000203"/>
            </a:endParaRPr>
          </a:p>
          <a:p>
            <a:pPr>
              <a:lnSpc>
                <a:spcPct val="100000"/>
              </a:lnSpc>
              <a:spcBef>
                <a:spcPts val="1400"/>
              </a:spcBef>
            </a:pPr>
            <a:r>
              <a:rPr lang="en-US" sz="1600" dirty="0">
                <a:solidFill>
                  <a:schemeClr val="accent3">
                    <a:lumMod val="25000"/>
                  </a:schemeClr>
                </a:solidFill>
                <a:latin typeface="IBM Plex Mono SemiBold" panose="020B0709050203000203"/>
              </a:rPr>
              <a:t>%</a:t>
            </a:r>
            <a:r>
              <a:rPr lang="en-US" sz="1600" dirty="0" err="1">
                <a:solidFill>
                  <a:schemeClr val="accent3">
                    <a:lumMod val="25000"/>
                  </a:schemeClr>
                </a:solidFill>
                <a:latin typeface="IBM Plex Mono SemiBold" panose="020B0709050203000203"/>
              </a:rPr>
              <a:t>sql</a:t>
            </a:r>
            <a:r>
              <a:rPr lang="en-US" sz="1600" dirty="0">
                <a:solidFill>
                  <a:schemeClr val="accent3">
                    <a:lumMod val="25000"/>
                  </a:schemeClr>
                </a:solidFill>
                <a:latin typeface="IBM Plex Mono SemiBold" panose="020B0709050203000203"/>
              </a:rPr>
              <a:t> SELECT MIN(DATE) AS FIRST_SUCCESSFUL_GROUND_LANDING FROM SPACEX </a:t>
            </a:r>
            <a:r>
              <a:rPr lang="en-US" sz="1600" dirty="0" smtClean="0">
                <a:solidFill>
                  <a:schemeClr val="accent3">
                    <a:lumMod val="25000"/>
                  </a:schemeClr>
                </a:solidFill>
                <a:latin typeface="IBM Plex Mono SemiBold" panose="020B0709050203000203"/>
              </a:rPr>
              <a:t>\</a:t>
            </a:r>
            <a:r>
              <a:rPr lang="en-US" sz="1600" dirty="0">
                <a:solidFill>
                  <a:schemeClr val="accent3">
                    <a:lumMod val="25000"/>
                  </a:schemeClr>
                </a:solidFill>
                <a:latin typeface="IBM Plex Mono SemiBold" panose="020B0709050203000203"/>
              </a:rPr>
              <a:t>WHERE LANDING__OUTCOME = 'Success (ground pad)';</a:t>
            </a:r>
          </a:p>
          <a:p>
            <a:pPr>
              <a:lnSpc>
                <a:spcPct val="100000"/>
              </a:lnSpc>
              <a:spcBef>
                <a:spcPts val="1400"/>
              </a:spcBef>
            </a:pPr>
            <a:r>
              <a:rPr lang="en-US" sz="2200" dirty="0" smtClean="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Present </a:t>
            </a:r>
            <a:r>
              <a:rPr lang="en-US" sz="2200" dirty="0">
                <a:solidFill>
                  <a:schemeClr val="accent3">
                    <a:lumMod val="25000"/>
                  </a:schemeClr>
                </a:solidFill>
                <a:latin typeface="Abadi" panose="020B0604020104020204" pitchFamily="34" charset="0"/>
              </a:rPr>
              <a:t>your query result with a short explanation </a:t>
            </a:r>
            <a:r>
              <a:rPr lang="en-US" sz="2200" dirty="0" smtClean="0">
                <a:solidFill>
                  <a:schemeClr val="accent3">
                    <a:lumMod val="25000"/>
                  </a:schemeClr>
                </a:solidFill>
                <a:latin typeface="Abadi" panose="020B0604020104020204" pitchFamily="34" charset="0"/>
              </a:rPr>
              <a:t>here</a:t>
            </a:r>
          </a:p>
          <a:p>
            <a:pPr>
              <a:lnSpc>
                <a:spcPct val="100000"/>
              </a:lnSpc>
              <a:spcBef>
                <a:spcPts val="1400"/>
              </a:spcBef>
            </a:pPr>
            <a:r>
              <a:rPr lang="en-US" sz="1700" dirty="0">
                <a:solidFill>
                  <a:schemeClr val="accent3">
                    <a:lumMod val="25000"/>
                  </a:schemeClr>
                </a:solidFill>
                <a:latin typeface="IBM Plex Mono SemiBold" panose="020B0709050203000203"/>
              </a:rPr>
              <a:t>**The MIN keyword is used to calculate the minimum of the DATE column, i.e. the first date, and the WHERE keyword (and the associated condition) filters the results to only the successful ground pad landings.</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p:cNvGraphicFramePr>
            <a:graphicFrameLocks noGrp="1"/>
          </p:cNvGraphicFramePr>
          <p:nvPr>
            <p:extLst>
              <p:ext uri="{D42A27DB-BD31-4B8C-83A1-F6EECF244321}">
                <p14:modId xmlns:p14="http://schemas.microsoft.com/office/powerpoint/2010/main" val="3430324823"/>
              </p:ext>
            </p:extLst>
          </p:nvPr>
        </p:nvGraphicFramePr>
        <p:xfrm>
          <a:off x="770011" y="3724383"/>
          <a:ext cx="9936296" cy="1005840"/>
        </p:xfrm>
        <a:graphic>
          <a:graphicData uri="http://schemas.openxmlformats.org/drawingml/2006/table">
            <a:tbl>
              <a:tblPr/>
              <a:tblGrid>
                <a:gridCol w="9936296">
                  <a:extLst>
                    <a:ext uri="{9D8B030D-6E8A-4147-A177-3AD203B41FA5}">
                      <a16:colId xmlns:a16="http://schemas.microsoft.com/office/drawing/2014/main" val="3219993833"/>
                    </a:ext>
                  </a:extLst>
                </a:gridCol>
              </a:tblGrid>
              <a:tr h="176281">
                <a:tc>
                  <a:txBody>
                    <a:bodyPr/>
                    <a:lstStyle/>
                    <a:p>
                      <a:pPr algn="r" fontAlgn="ctr"/>
                      <a:r>
                        <a:rPr lang="en-US" b="1" dirty="0" err="1">
                          <a:effectLst/>
                        </a:rPr>
                        <a:t>first_successful_ground_landing</a:t>
                      </a:r>
                      <a:endParaRPr lang="en-US" b="1" dirty="0">
                        <a:effectLst/>
                      </a:endParaRPr>
                    </a:p>
                  </a:txBody>
                  <a:tcPr anchor="ctr">
                    <a:lnL>
                      <a:noFill/>
                    </a:lnL>
                    <a:lnR>
                      <a:noFill/>
                    </a:lnR>
                    <a:lnT>
                      <a:noFill/>
                    </a:lnT>
                    <a:lnB>
                      <a:noFill/>
                    </a:lnB>
                  </a:tcPr>
                </a:tc>
                <a:extLst>
                  <a:ext uri="{0D108BD9-81ED-4DB2-BD59-A6C34878D82A}">
                    <a16:rowId xmlns:a16="http://schemas.microsoft.com/office/drawing/2014/main" val="3772223043"/>
                  </a:ext>
                </a:extLst>
              </a:tr>
              <a:tr h="308493">
                <a:tc>
                  <a:txBody>
                    <a:bodyPr/>
                    <a:lstStyle/>
                    <a:p>
                      <a:pPr algn="r" fontAlgn="ctr"/>
                      <a:r>
                        <a:rPr lang="en-US" dirty="0" smtClean="0">
                          <a:effectLst/>
                        </a:rPr>
                        <a:t>2017-01-05</a:t>
                      </a:r>
                    </a:p>
                    <a:p>
                      <a:pPr algn="r" font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846103021"/>
                  </a:ext>
                </a:extLst>
              </a:tr>
            </a:tbl>
          </a:graphicData>
        </a:graphic>
      </p:graphicFrame>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8642" y="1907075"/>
            <a:ext cx="1027322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a:t>
            </a:r>
            <a:r>
              <a:rPr lang="en-US" sz="2200" dirty="0" smtClean="0">
                <a:solidFill>
                  <a:schemeClr val="accent3">
                    <a:lumMod val="25000"/>
                  </a:schemeClr>
                </a:solidFill>
                <a:latin typeface="Abadi"/>
              </a:rPr>
              <a:t>6000</a:t>
            </a: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Rectangle 2"/>
          <p:cNvSpPr>
            <a:spLocks noChangeArrowheads="1"/>
          </p:cNvSpPr>
          <p:nvPr/>
        </p:nvSpPr>
        <p:spPr bwMode="auto">
          <a:xfrm>
            <a:off x="561861" y="2930219"/>
            <a:ext cx="10245686" cy="1359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IBM Plex Mono SemiBold" panose="020B0709050203000203"/>
              </a:rPr>
              <a:t/>
            </a:r>
            <a:br>
              <a:rPr kumimoji="0" lang="en-US" altLang="en-US" sz="1600" b="1" i="0" u="none" strike="noStrike" cap="none" normalizeH="0" baseline="0" dirty="0" smtClean="0">
                <a:ln>
                  <a:noFill/>
                </a:ln>
                <a:solidFill>
                  <a:schemeClr val="tx1"/>
                </a:solidFill>
                <a:effectLst/>
                <a:latin typeface="IBM Plex Mono SemiBold" panose="020B0709050203000203"/>
              </a:rPr>
            </a:br>
            <a:r>
              <a:rPr kumimoji="0" lang="en-US" altLang="en-US" sz="1600" b="1" i="0" u="none" strike="noStrike" cap="none" normalizeH="0" baseline="0" dirty="0" smtClean="0">
                <a:ln>
                  <a:noFill/>
                </a:ln>
                <a:solidFill>
                  <a:schemeClr val="tx1"/>
                </a:solidFill>
                <a:effectLst/>
                <a:latin typeface="IBM Plex Mono SemiBold" panose="020B0709050203000203"/>
              </a:rPr>
              <a:t>%</a:t>
            </a:r>
            <a:r>
              <a:rPr kumimoji="0" lang="en-US" altLang="en-US" sz="1600" b="1" i="0" u="none" strike="noStrike" cap="none" normalizeH="0" baseline="0" dirty="0" err="1" smtClean="0">
                <a:ln>
                  <a:noFill/>
                </a:ln>
                <a:solidFill>
                  <a:schemeClr val="tx1"/>
                </a:solidFill>
                <a:effectLst/>
                <a:latin typeface="IBM Plex Mono SemiBold" panose="020B0709050203000203"/>
              </a:rPr>
              <a:t>sql</a:t>
            </a:r>
            <a:r>
              <a:rPr kumimoji="0" lang="en-US" altLang="en-US" sz="1600" b="0" i="0" u="none" strike="noStrike" cap="none" normalizeH="0" baseline="0" dirty="0" smtClean="0">
                <a:ln>
                  <a:noFill/>
                </a:ln>
                <a:solidFill>
                  <a:schemeClr val="tx1"/>
                </a:solidFill>
                <a:effectLst/>
                <a:latin typeface="IBM Plex Mono SemiBold" panose="020B0709050203000203"/>
              </a:rPr>
              <a:t> SELECT BOOSTER_VERSION FROM SPACEX WHERE LANDING__OUTCOME = 'Success (drone ship)' \ AND PAYLOAD_MASS__KG_ </a:t>
            </a:r>
            <a:r>
              <a:rPr kumimoji="0" lang="en-US" altLang="en-US" sz="1600" b="1" i="0" u="none" strike="noStrike" cap="none" normalizeH="0" baseline="0" dirty="0" smtClean="0">
                <a:ln>
                  <a:noFill/>
                </a:ln>
                <a:solidFill>
                  <a:schemeClr val="tx1"/>
                </a:solidFill>
                <a:effectLst/>
                <a:latin typeface="IBM Plex Mono SemiBold" panose="020B0709050203000203"/>
              </a:rPr>
              <a:t>&gt;</a:t>
            </a:r>
            <a:r>
              <a:rPr kumimoji="0" lang="en-US" altLang="en-US" sz="1600" b="0" i="0" u="none" strike="noStrike" cap="none" normalizeH="0" baseline="0" dirty="0" smtClean="0">
                <a:ln>
                  <a:noFill/>
                </a:ln>
                <a:solidFill>
                  <a:schemeClr val="tx1"/>
                </a:solidFill>
                <a:effectLst/>
                <a:latin typeface="IBM Plex Mono SemiBold" panose="020B0709050203000203"/>
              </a:rPr>
              <a:t> 4000 AND PAYLOAD_MASS__KG_ </a:t>
            </a:r>
            <a:r>
              <a:rPr kumimoji="0" lang="en-US" altLang="en-US" sz="1600" b="1" i="0" u="none" strike="noStrike" cap="none" normalizeH="0" baseline="0" dirty="0" smtClean="0">
                <a:ln>
                  <a:noFill/>
                </a:ln>
                <a:solidFill>
                  <a:schemeClr val="tx1"/>
                </a:solidFill>
                <a:effectLst/>
                <a:latin typeface="IBM Plex Mono SemiBold" panose="020B0709050203000203"/>
              </a:rPr>
              <a:t>&lt;</a:t>
            </a:r>
            <a:r>
              <a:rPr kumimoji="0" lang="en-US" altLang="en-US" sz="1600" b="0" i="0" u="none" strike="noStrike" cap="none" normalizeH="0" baseline="0" dirty="0" smtClean="0">
                <a:ln>
                  <a:noFill/>
                </a:ln>
                <a:solidFill>
                  <a:schemeClr val="tx1"/>
                </a:solidFill>
                <a:effectLst/>
                <a:latin typeface="IBM Plex Mono SemiBold" panose="020B0709050203000203"/>
              </a:rPr>
              <a:t> 6000;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IBM Plex Mono SemiBold" panose="020B0709050203000203"/>
              </a:rPr>
              <a:t/>
            </a:r>
            <a:br>
              <a:rPr kumimoji="0" lang="en-US" altLang="en-US" sz="1600" b="0" i="0" u="none" strike="noStrike" cap="none" normalizeH="0" baseline="0" dirty="0" smtClean="0">
                <a:ln>
                  <a:noFill/>
                </a:ln>
                <a:solidFill>
                  <a:schemeClr val="tx1"/>
                </a:solidFill>
                <a:effectLst/>
                <a:latin typeface="IBM Plex Mono SemiBold" panose="020B0709050203000203"/>
              </a:rPr>
            </a:br>
            <a:endParaRPr kumimoji="0" lang="en-US" altLang="en-US" sz="1600" b="0" i="0" u="none" strike="noStrike" cap="none" normalizeH="0" baseline="0" dirty="0" smtClean="0">
              <a:ln>
                <a:noFill/>
              </a:ln>
              <a:solidFill>
                <a:schemeClr val="tx1"/>
              </a:solidFill>
              <a:effectLst/>
              <a:latin typeface="IBM Plex Mono SemiBold" panose="020B0709050203000203"/>
            </a:endParaRPr>
          </a:p>
        </p:txBody>
      </p:sp>
      <p:graphicFrame>
        <p:nvGraphicFramePr>
          <p:cNvPr id="6" name="Table 5"/>
          <p:cNvGraphicFramePr>
            <a:graphicFrameLocks noGrp="1"/>
          </p:cNvGraphicFramePr>
          <p:nvPr>
            <p:extLst>
              <p:ext uri="{D42A27DB-BD31-4B8C-83A1-F6EECF244321}">
                <p14:modId xmlns:p14="http://schemas.microsoft.com/office/powerpoint/2010/main" val="1829627984"/>
              </p:ext>
            </p:extLst>
          </p:nvPr>
        </p:nvGraphicFramePr>
        <p:xfrm>
          <a:off x="1113622" y="3740885"/>
          <a:ext cx="9969347" cy="1097280"/>
        </p:xfrm>
        <a:graphic>
          <a:graphicData uri="http://schemas.openxmlformats.org/drawingml/2006/table">
            <a:tbl>
              <a:tblPr/>
              <a:tblGrid>
                <a:gridCol w="9969347">
                  <a:extLst>
                    <a:ext uri="{9D8B030D-6E8A-4147-A177-3AD203B41FA5}">
                      <a16:colId xmlns:a16="http://schemas.microsoft.com/office/drawing/2014/main" val="2690696978"/>
                    </a:ext>
                  </a:extLst>
                </a:gridCol>
              </a:tblGrid>
              <a:tr h="205637">
                <a:tc>
                  <a:txBody>
                    <a:bodyPr/>
                    <a:lstStyle/>
                    <a:p>
                      <a:pPr algn="r" fontAlgn="ctr"/>
                      <a:r>
                        <a:rPr lang="en-US" b="1">
                          <a:effectLst/>
                        </a:rPr>
                        <a:t>booster_version</a:t>
                      </a:r>
                    </a:p>
                  </a:txBody>
                  <a:tcPr anchor="ctr">
                    <a:lnL>
                      <a:noFill/>
                    </a:lnL>
                    <a:lnR>
                      <a:noFill/>
                    </a:lnR>
                    <a:lnT>
                      <a:noFill/>
                    </a:lnT>
                    <a:lnB>
                      <a:noFill/>
                    </a:lnB>
                    <a:solidFill>
                      <a:srgbClr val="FFFFFF"/>
                    </a:solidFill>
                  </a:tcPr>
                </a:tc>
                <a:extLst>
                  <a:ext uri="{0D108BD9-81ED-4DB2-BD59-A6C34878D82A}">
                    <a16:rowId xmlns:a16="http://schemas.microsoft.com/office/drawing/2014/main" val="741435767"/>
                  </a:ext>
                </a:extLst>
              </a:tr>
              <a:tr h="205637">
                <a:tc>
                  <a:txBody>
                    <a:bodyPr/>
                    <a:lstStyle/>
                    <a:p>
                      <a:pPr algn="r" fontAlgn="ctr"/>
                      <a:r>
                        <a:rPr lang="en-US">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3719423342"/>
                  </a:ext>
                </a:extLst>
              </a:tr>
              <a:tr h="205637">
                <a:tc>
                  <a:txBody>
                    <a:bodyPr/>
                    <a:lstStyle/>
                    <a:p>
                      <a:pPr algn="r" fontAlgn="ctr"/>
                      <a:r>
                        <a:rPr lang="en-US" dirty="0">
                          <a:effectLst/>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1485045322"/>
                  </a:ext>
                </a:extLst>
              </a:tr>
            </a:tbl>
          </a:graphicData>
        </a:graphic>
      </p:graphicFrame>
      <p:sp>
        <p:nvSpPr>
          <p:cNvPr id="7" name="Rectangle 6"/>
          <p:cNvSpPr/>
          <p:nvPr/>
        </p:nvSpPr>
        <p:spPr>
          <a:xfrm>
            <a:off x="561860" y="5519749"/>
            <a:ext cx="9441455" cy="1077218"/>
          </a:xfrm>
          <a:prstGeom prst="rect">
            <a:avLst/>
          </a:prstGeom>
        </p:spPr>
        <p:txBody>
          <a:bodyPr wrap="square">
            <a:spAutoFit/>
          </a:bodyPr>
          <a:lstStyle/>
          <a:p>
            <a:r>
              <a:rPr lang="en-GB" sz="1600" dirty="0">
                <a:latin typeface="IBM Plex Mono SemiBold" panose="020B0709050203000203"/>
              </a:rPr>
              <a:t>**The </a:t>
            </a:r>
            <a:r>
              <a:rPr lang="en-GB" sz="1600" u="sng" dirty="0">
                <a:latin typeface="IBM Plex Mono SemiBold" panose="020B0709050203000203"/>
              </a:rPr>
              <a:t>WHERE</a:t>
            </a:r>
            <a:r>
              <a:rPr lang="en-GB" sz="1600" dirty="0">
                <a:latin typeface="IBM Plex Mono SemiBold" panose="020B0709050203000203"/>
              </a:rPr>
              <a:t> keyword is used to filter the results to include only those that satisfy both conditions in the brackets (as the </a:t>
            </a:r>
            <a:r>
              <a:rPr lang="en-GB" sz="1600" u="sng" dirty="0">
                <a:latin typeface="IBM Plex Mono SemiBold" panose="020B0709050203000203"/>
              </a:rPr>
              <a:t>AND</a:t>
            </a:r>
            <a:r>
              <a:rPr lang="en-GB" sz="1600" dirty="0">
                <a:latin typeface="IBM Plex Mono SemiBold" panose="020B0709050203000203"/>
              </a:rPr>
              <a:t> keyword is also used). The </a:t>
            </a:r>
            <a:r>
              <a:rPr lang="en-GB" sz="1600" u="sng" dirty="0">
                <a:latin typeface="IBM Plex Mono SemiBold" panose="020B0709050203000203"/>
              </a:rPr>
              <a:t>BETWEEN</a:t>
            </a:r>
            <a:r>
              <a:rPr lang="en-GB" sz="1600" dirty="0">
                <a:latin typeface="IBM Plex Mono SemiBold" panose="020B0709050203000203"/>
              </a:rPr>
              <a:t> keyword allows for 4000 &lt; x &lt; 6000 values to be selected.</a:t>
            </a:r>
            <a:endParaRPr lang="en-GB" sz="1600" dirty="0">
              <a:latin typeface="IBM Plex Mono SemiBold" panose="020B0709050203000203"/>
            </a:endParaRPr>
          </a:p>
        </p:txBody>
      </p:sp>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443788"/>
            <a:ext cx="10960381" cy="498342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MY" sz="1800" dirty="0">
                <a:solidFill>
                  <a:schemeClr val="tx1"/>
                </a:solidFill>
              </a:rPr>
              <a:t>In this capstone project, we will predict if the </a:t>
            </a:r>
            <a:r>
              <a:rPr lang="en-MY" sz="1800" dirty="0" err="1" smtClean="0">
                <a:solidFill>
                  <a:schemeClr val="tx1"/>
                </a:solidFill>
              </a:rPr>
              <a:t>SpaceX</a:t>
            </a:r>
            <a:r>
              <a:rPr lang="en-MY" sz="1800" dirty="0" smtClean="0">
                <a:solidFill>
                  <a:schemeClr val="tx1"/>
                </a:solidFill>
              </a:rPr>
              <a:t> </a:t>
            </a:r>
            <a:r>
              <a:rPr lang="en-MY" sz="1800" dirty="0">
                <a:solidFill>
                  <a:schemeClr val="tx1"/>
                </a:solidFill>
              </a:rPr>
              <a:t>Falcon 9 first stage will land successfully using several machine learning classification algorithms.</a:t>
            </a:r>
            <a:endParaRPr lang="en-US" sz="1800" dirty="0">
              <a:solidFill>
                <a:schemeClr val="tx1"/>
              </a:solidFill>
            </a:endParaRPr>
          </a:p>
          <a:p>
            <a:r>
              <a:rPr lang="en-US" sz="1800" dirty="0">
                <a:solidFill>
                  <a:schemeClr val="tx1"/>
                </a:solidFill>
              </a:rPr>
              <a:t>The main steps in this project include:</a:t>
            </a:r>
          </a:p>
          <a:p>
            <a:pPr lvl="1"/>
            <a:r>
              <a:rPr lang="en-US" sz="1800" dirty="0">
                <a:solidFill>
                  <a:schemeClr val="tx1"/>
                </a:solidFill>
              </a:rPr>
              <a:t>Data collection, wrangling, and formatting</a:t>
            </a:r>
          </a:p>
          <a:p>
            <a:pPr lvl="1"/>
            <a:r>
              <a:rPr lang="en-US" sz="1800" dirty="0">
                <a:solidFill>
                  <a:schemeClr val="tx1"/>
                </a:solidFill>
              </a:rPr>
              <a:t>Exploratory data analysis</a:t>
            </a:r>
          </a:p>
          <a:p>
            <a:pPr lvl="1"/>
            <a:r>
              <a:rPr lang="en-US" sz="1800" dirty="0">
                <a:solidFill>
                  <a:schemeClr val="tx1"/>
                </a:solidFill>
              </a:rPr>
              <a:t>Interactive data visualization</a:t>
            </a:r>
          </a:p>
          <a:p>
            <a:pPr lvl="1"/>
            <a:r>
              <a:rPr lang="en-US" sz="1800" dirty="0">
                <a:solidFill>
                  <a:schemeClr val="tx1"/>
                </a:solidFill>
              </a:rPr>
              <a:t>Machine learning prediction</a:t>
            </a:r>
          </a:p>
          <a:p>
            <a:r>
              <a:rPr lang="en-US" sz="1800" dirty="0">
                <a:solidFill>
                  <a:schemeClr val="tx1"/>
                </a:solidFill>
              </a:rPr>
              <a:t>Our graphs show that some features of the rocket launches have a correlation with the outcome of the launches, i.e., success or failure.</a:t>
            </a:r>
          </a:p>
          <a:p>
            <a:r>
              <a:rPr lang="en-US" sz="1800" dirty="0">
                <a:solidFill>
                  <a:schemeClr val="tx1"/>
                </a:solidFill>
              </a:rPr>
              <a:t>It is also concluded that decision tree may be the best machine learning algorithm to predict if the Falcon 9 first stage will land successfully.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a:t>
            </a:r>
            <a:r>
              <a:rPr lang="en-US" sz="2200" dirty="0" smtClean="0">
                <a:solidFill>
                  <a:schemeClr val="accent3">
                    <a:lumMod val="25000"/>
                  </a:schemeClr>
                </a:solidFill>
                <a:latin typeface="Abadi" panose="020B0604020104020204" pitchFamily="34" charset="0"/>
              </a:rPr>
              <a:t>outcomes</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Present </a:t>
            </a:r>
            <a:r>
              <a:rPr lang="en-US" sz="2200" dirty="0">
                <a:solidFill>
                  <a:schemeClr val="accent3">
                    <a:lumMod val="25000"/>
                  </a:schemeClr>
                </a:solidFill>
                <a:latin typeface="Abadi" panose="020B0604020104020204" pitchFamily="34" charset="0"/>
              </a:rPr>
              <a:t>your query result with a short explanation </a:t>
            </a:r>
            <a:r>
              <a:rPr lang="en-US" sz="2200" dirty="0" smtClean="0">
                <a:solidFill>
                  <a:schemeClr val="accent3">
                    <a:lumMod val="25000"/>
                  </a:schemeClr>
                </a:solidFill>
                <a:latin typeface="Abadi" panose="020B0604020104020204" pitchFamily="34" charset="0"/>
              </a:rPr>
              <a:t>here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1700" dirty="0">
                <a:latin typeface="IBM Plex Mono SemiBold" panose="020B0709050203000203"/>
              </a:rPr>
              <a:t>**The </a:t>
            </a:r>
            <a:r>
              <a:rPr lang="en-GB" sz="1700" u="sng" dirty="0">
                <a:latin typeface="IBM Plex Mono SemiBold" panose="020B0709050203000203"/>
              </a:rPr>
              <a:t>COUNT</a:t>
            </a:r>
            <a:r>
              <a:rPr lang="en-GB" sz="1700" dirty="0">
                <a:latin typeface="IBM Plex Mono SemiBold" panose="020B0709050203000203"/>
              </a:rPr>
              <a:t> keyword is used to calculate the total number of mission outcomes, and the </a:t>
            </a:r>
            <a:r>
              <a:rPr lang="en-GB" sz="1700" u="sng" dirty="0">
                <a:latin typeface="IBM Plex Mono SemiBold" panose="020B0709050203000203"/>
              </a:rPr>
              <a:t>GROUPBY</a:t>
            </a:r>
            <a:r>
              <a:rPr lang="en-GB" sz="1700" dirty="0">
                <a:latin typeface="IBM Plex Mono SemiBold" panose="020B0709050203000203"/>
              </a:rPr>
              <a:t> keyword is also used to group these results by the type of mission 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Rectangle 1"/>
          <p:cNvSpPr>
            <a:spLocks noChangeArrowheads="1"/>
          </p:cNvSpPr>
          <p:nvPr/>
        </p:nvSpPr>
        <p:spPr bwMode="auto">
          <a:xfrm>
            <a:off x="881349" y="2419784"/>
            <a:ext cx="10741446" cy="1359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IBM Plex Mono SemiBold" panose="020B0709050203000203"/>
              </a:rPr>
              <a:t/>
            </a:r>
            <a:br>
              <a:rPr kumimoji="0" lang="en-US" altLang="en-US" sz="1600" b="1" i="0" u="none" strike="noStrike" cap="none" normalizeH="0" baseline="0" dirty="0" smtClean="0">
                <a:ln>
                  <a:noFill/>
                </a:ln>
                <a:solidFill>
                  <a:schemeClr val="tx1"/>
                </a:solidFill>
                <a:effectLst/>
                <a:latin typeface="IBM Plex Mono SemiBold" panose="020B0709050203000203"/>
              </a:rPr>
            </a:br>
            <a:r>
              <a:rPr kumimoji="0" lang="en-US" altLang="en-US" sz="1600" b="1" i="0" u="none" strike="noStrike" cap="none" normalizeH="0" baseline="0" dirty="0" smtClean="0">
                <a:ln>
                  <a:noFill/>
                </a:ln>
                <a:solidFill>
                  <a:schemeClr val="tx1"/>
                </a:solidFill>
                <a:effectLst/>
                <a:latin typeface="IBM Plex Mono SemiBold" panose="020B0709050203000203"/>
              </a:rPr>
              <a:t>%</a:t>
            </a:r>
            <a:r>
              <a:rPr kumimoji="0" lang="en-US" altLang="en-US" sz="1600" b="1" i="0" u="none" strike="noStrike" cap="none" normalizeH="0" baseline="0" dirty="0" err="1" smtClean="0">
                <a:ln>
                  <a:noFill/>
                </a:ln>
                <a:solidFill>
                  <a:schemeClr val="tx1"/>
                </a:solidFill>
                <a:effectLst/>
                <a:latin typeface="IBM Plex Mono SemiBold" panose="020B0709050203000203"/>
              </a:rPr>
              <a:t>sql</a:t>
            </a:r>
            <a:r>
              <a:rPr kumimoji="0" lang="en-US" altLang="en-US" sz="1600" b="0" i="0" u="none" strike="noStrike" cap="none" normalizeH="0" baseline="0" dirty="0" smtClean="0">
                <a:ln>
                  <a:noFill/>
                </a:ln>
                <a:solidFill>
                  <a:schemeClr val="tx1"/>
                </a:solidFill>
                <a:effectLst/>
                <a:latin typeface="IBM Plex Mono SemiBold" panose="020B0709050203000203"/>
              </a:rPr>
              <a:t> SELECT MISSION_OUTCOME, COUNT(MISSION_OUTCOME) AS TOTAL_NUMBER FROM SPACEX GROUP BY MISSION_OUTCOME;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IBM Plex Mono SemiBold" panose="020B0709050203000203"/>
              </a:rPr>
              <a:t/>
            </a:r>
            <a:br>
              <a:rPr kumimoji="0" lang="en-US" altLang="en-US" sz="1600" b="0" i="0" u="none" strike="noStrike" cap="none" normalizeH="0" baseline="0" dirty="0" smtClean="0">
                <a:ln>
                  <a:noFill/>
                </a:ln>
                <a:solidFill>
                  <a:schemeClr val="tx1"/>
                </a:solidFill>
                <a:effectLst/>
                <a:latin typeface="IBM Plex Mono SemiBold" panose="020B0709050203000203"/>
              </a:rPr>
            </a:br>
            <a:endParaRPr kumimoji="0" lang="en-US" altLang="en-US" sz="1600" b="0" i="0" u="none" strike="noStrike" cap="none" normalizeH="0" baseline="0" dirty="0" smtClean="0">
              <a:ln>
                <a:noFill/>
              </a:ln>
              <a:solidFill>
                <a:schemeClr val="tx1"/>
              </a:solidFill>
              <a:effectLst/>
              <a:latin typeface="IBM Plex Mono SemiBold" panose="020B0709050203000203"/>
            </a:endParaRPr>
          </a:p>
        </p:txBody>
      </p:sp>
      <p:graphicFrame>
        <p:nvGraphicFramePr>
          <p:cNvPr id="6" name="Table 5"/>
          <p:cNvGraphicFramePr>
            <a:graphicFrameLocks noGrp="1"/>
          </p:cNvGraphicFramePr>
          <p:nvPr/>
        </p:nvGraphicFramePr>
        <p:xfrm>
          <a:off x="838200" y="3452654"/>
          <a:ext cx="10515600" cy="1097280"/>
        </p:xfrm>
        <a:graphic>
          <a:graphicData uri="http://schemas.openxmlformats.org/drawingml/2006/table">
            <a:tbl>
              <a:tblPr/>
              <a:tblGrid>
                <a:gridCol w="5257800">
                  <a:extLst>
                    <a:ext uri="{9D8B030D-6E8A-4147-A177-3AD203B41FA5}">
                      <a16:colId xmlns:a16="http://schemas.microsoft.com/office/drawing/2014/main" val="3779836806"/>
                    </a:ext>
                  </a:extLst>
                </a:gridCol>
                <a:gridCol w="5257800">
                  <a:extLst>
                    <a:ext uri="{9D8B030D-6E8A-4147-A177-3AD203B41FA5}">
                      <a16:colId xmlns:a16="http://schemas.microsoft.com/office/drawing/2014/main" val="1819704436"/>
                    </a:ext>
                  </a:extLst>
                </a:gridCol>
              </a:tblGrid>
              <a:tr h="0">
                <a:tc>
                  <a:txBody>
                    <a:bodyPr/>
                    <a:lstStyle/>
                    <a:p>
                      <a:pPr algn="r" fontAlgn="ctr"/>
                      <a:r>
                        <a:rPr lang="en-US" b="1">
                          <a:effectLst/>
                        </a:rPr>
                        <a:t>mission_outcome</a:t>
                      </a:r>
                    </a:p>
                  </a:txBody>
                  <a:tcPr anchor="ctr">
                    <a:lnL>
                      <a:noFill/>
                    </a:lnL>
                    <a:lnR>
                      <a:noFill/>
                    </a:lnR>
                    <a:lnT>
                      <a:noFill/>
                    </a:lnT>
                    <a:lnB>
                      <a:noFill/>
                    </a:lnB>
                  </a:tcPr>
                </a:tc>
                <a:tc>
                  <a:txBody>
                    <a:bodyPr/>
                    <a:lstStyle/>
                    <a:p>
                      <a:pPr algn="r" fontAlgn="ctr"/>
                      <a:r>
                        <a:rPr lang="en-US" b="1">
                          <a:effectLst/>
                        </a:rPr>
                        <a:t>total_number</a:t>
                      </a:r>
                    </a:p>
                  </a:txBody>
                  <a:tcPr anchor="ctr">
                    <a:lnL>
                      <a:noFill/>
                    </a:lnL>
                    <a:lnR>
                      <a:noFill/>
                    </a:lnR>
                    <a:lnT>
                      <a:noFill/>
                    </a:lnT>
                    <a:lnB>
                      <a:noFill/>
                    </a:lnB>
                  </a:tcPr>
                </a:tc>
                <a:extLst>
                  <a:ext uri="{0D108BD9-81ED-4DB2-BD59-A6C34878D82A}">
                    <a16:rowId xmlns:a16="http://schemas.microsoft.com/office/drawing/2014/main" val="3137043660"/>
                  </a:ext>
                </a:extLst>
              </a:tr>
              <a:tr h="0">
                <a:tc>
                  <a:txBody>
                    <a:bodyPr/>
                    <a:lstStyle/>
                    <a:p>
                      <a:pPr algn="r" fontAlgn="ctr"/>
                      <a:r>
                        <a:rPr lang="en-US">
                          <a:effectLst/>
                        </a:rPr>
                        <a:t>Success</a:t>
                      </a:r>
                    </a:p>
                  </a:txBody>
                  <a:tcPr anchor="ctr">
                    <a:lnL>
                      <a:noFill/>
                    </a:lnL>
                    <a:lnR>
                      <a:noFill/>
                    </a:lnR>
                    <a:lnT>
                      <a:noFill/>
                    </a:lnT>
                    <a:lnB>
                      <a:noFill/>
                    </a:lnB>
                  </a:tcPr>
                </a:tc>
                <a:tc>
                  <a:txBody>
                    <a:bodyPr/>
                    <a:lstStyle/>
                    <a:p>
                      <a:pPr algn="r" fontAlgn="ctr"/>
                      <a:r>
                        <a:rPr lang="en-US">
                          <a:effectLst/>
                        </a:rPr>
                        <a:t>44</a:t>
                      </a:r>
                    </a:p>
                  </a:txBody>
                  <a:tcPr anchor="ctr">
                    <a:lnL>
                      <a:noFill/>
                    </a:lnL>
                    <a:lnR>
                      <a:noFill/>
                    </a:lnR>
                    <a:lnT>
                      <a:noFill/>
                    </a:lnT>
                    <a:lnB>
                      <a:noFill/>
                    </a:lnB>
                  </a:tcPr>
                </a:tc>
                <a:extLst>
                  <a:ext uri="{0D108BD9-81ED-4DB2-BD59-A6C34878D82A}">
                    <a16:rowId xmlns:a16="http://schemas.microsoft.com/office/drawing/2014/main" val="3247539419"/>
                  </a:ext>
                </a:extLst>
              </a:tr>
              <a:tr h="0">
                <a:tc>
                  <a:txBody>
                    <a:bodyPr/>
                    <a:lstStyle/>
                    <a:p>
                      <a:pPr algn="r" fontAlgn="ctr"/>
                      <a:r>
                        <a:rPr lang="en-US">
                          <a:effectLst/>
                        </a:rPr>
                        <a:t>Success (payload status unclear)</a:t>
                      </a:r>
                    </a:p>
                  </a:txBody>
                  <a:tcPr anchor="ctr">
                    <a:lnL>
                      <a:noFill/>
                    </a:lnL>
                    <a:lnR>
                      <a:noFill/>
                    </a:lnR>
                    <a:lnT>
                      <a:noFill/>
                    </a:lnT>
                    <a:lnB>
                      <a:noFill/>
                    </a:lnB>
                  </a:tcPr>
                </a:tc>
                <a:tc>
                  <a:txBody>
                    <a:bodyPr/>
                    <a:lstStyle/>
                    <a:p>
                      <a:pPr algn="r" fontAlgn="ctr"/>
                      <a:r>
                        <a:rPr lang="en-US" dirty="0">
                          <a:effectLst/>
                        </a:rPr>
                        <a:t>1</a:t>
                      </a:r>
                    </a:p>
                  </a:txBody>
                  <a:tcPr anchor="ctr">
                    <a:lnL>
                      <a:noFill/>
                    </a:lnL>
                    <a:lnR>
                      <a:noFill/>
                    </a:lnR>
                    <a:lnT>
                      <a:noFill/>
                    </a:lnT>
                    <a:lnB>
                      <a:noFill/>
                    </a:lnB>
                  </a:tcPr>
                </a:tc>
                <a:extLst>
                  <a:ext uri="{0D108BD9-81ED-4DB2-BD59-A6C34878D82A}">
                    <a16:rowId xmlns:a16="http://schemas.microsoft.com/office/drawing/2014/main" val="2263835051"/>
                  </a:ext>
                </a:extLst>
              </a:tr>
            </a:tbl>
          </a:graphicData>
        </a:graphic>
      </p:graphicFrame>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5590" y="1489344"/>
            <a:ext cx="11243632"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a:t>
            </a:r>
            <a:r>
              <a:rPr lang="en-US" sz="2200" dirty="0" smtClean="0">
                <a:solidFill>
                  <a:schemeClr val="accent3">
                    <a:lumMod val="25000"/>
                  </a:schemeClr>
                </a:solidFill>
                <a:latin typeface="Abadi" panose="020B0604020104020204" pitchFamily="34" charset="0"/>
              </a:rPr>
              <a:t>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IBM Plex Mono SemiBold" panose="020B0709050203000203"/>
              </a:rPr>
              <a:t>**The SELECT statement within the brackets finds the maximum payload, and this value is used in the WHERE condition. The DISTINCT keyword is then used to retrieve only distinct /unique booster versions</a:t>
            </a:r>
            <a:endParaRPr lang="en-US" sz="1700" dirty="0">
              <a:solidFill>
                <a:schemeClr val="accent3">
                  <a:lumMod val="25000"/>
                </a:schemeClr>
              </a:solidFill>
              <a:latin typeface="IBM Plex Mono SemiBold" panose="020B0709050203000203"/>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Rectangle 1"/>
          <p:cNvSpPr>
            <a:spLocks noChangeArrowheads="1"/>
          </p:cNvSpPr>
          <p:nvPr/>
        </p:nvSpPr>
        <p:spPr bwMode="auto">
          <a:xfrm>
            <a:off x="770011" y="2454590"/>
            <a:ext cx="112383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IBM Plex Mono SemiBold" panose="020B0709050203000203"/>
              </a:rPr>
              <a:t>%</a:t>
            </a:r>
            <a:r>
              <a:rPr kumimoji="0" lang="en-US" altLang="en-US" sz="1600" b="1" i="0" u="none" strike="noStrike" cap="none" normalizeH="0" baseline="0" dirty="0" err="1" smtClean="0">
                <a:ln>
                  <a:noFill/>
                </a:ln>
                <a:solidFill>
                  <a:srgbClr val="212121"/>
                </a:solidFill>
                <a:effectLst/>
                <a:latin typeface="IBM Plex Mono SemiBold" panose="020B0709050203000203"/>
              </a:rPr>
              <a:t>sql</a:t>
            </a:r>
            <a:r>
              <a:rPr kumimoji="0" lang="en-US" altLang="en-US" sz="1600" b="0" i="0" u="none" strike="noStrike" cap="none" normalizeH="0" baseline="0" dirty="0" smtClean="0">
                <a:ln>
                  <a:noFill/>
                </a:ln>
                <a:solidFill>
                  <a:srgbClr val="212121"/>
                </a:solidFill>
                <a:effectLst/>
                <a:latin typeface="IBM Plex Mono SemiBold" panose="020B0709050203000203"/>
              </a:rPr>
              <a:t> SELECT DISTINCT(BOOSTER_VERSION) FROM SPACEX \ </a:t>
            </a:r>
            <a:r>
              <a:rPr kumimoji="0" lang="en-US" altLang="en-US" sz="1600" b="0" i="0" u="none" strike="noStrike" cap="none" normalizeH="0" baseline="0" dirty="0" smtClean="0">
                <a:ln>
                  <a:noFill/>
                </a:ln>
                <a:solidFill>
                  <a:schemeClr val="tx1"/>
                </a:solidFill>
                <a:effectLst/>
                <a:latin typeface="IBM Plex Mono SemiBold" panose="020B0709050203000203"/>
              </a:rPr>
              <a:t>WHERE</a:t>
            </a:r>
            <a:r>
              <a:rPr kumimoji="0" lang="en-US" altLang="en-US" sz="1600" b="0" i="0" u="none" strike="noStrike" cap="none" normalizeH="0" baseline="0" dirty="0" smtClean="0">
                <a:ln>
                  <a:noFill/>
                </a:ln>
                <a:solidFill>
                  <a:srgbClr val="212121"/>
                </a:solidFill>
                <a:effectLst/>
                <a:latin typeface="IBM Plex Mono SemiBold" panose="020B0709050203000203"/>
              </a:rPr>
              <a:t> </a:t>
            </a:r>
            <a:r>
              <a:rPr kumimoji="0" lang="en-US" altLang="en-US" sz="1600" b="0" i="0" u="none" strike="noStrike" cap="none" normalizeH="0" baseline="0" dirty="0" smtClean="0">
                <a:ln>
                  <a:noFill/>
                </a:ln>
                <a:solidFill>
                  <a:schemeClr val="tx1"/>
                </a:solidFill>
                <a:effectLst/>
                <a:latin typeface="IBM Plex Mono SemiBold" panose="020B0709050203000203"/>
              </a:rPr>
              <a:t>PAYLOAD_MASS__KG_</a:t>
            </a:r>
            <a:r>
              <a:rPr kumimoji="0" lang="en-US" altLang="en-US" sz="1600" b="0" i="0" u="none" strike="noStrike" cap="none" normalizeH="0" baseline="0" dirty="0" smtClean="0">
                <a:ln>
                  <a:noFill/>
                </a:ln>
                <a:solidFill>
                  <a:srgbClr val="212121"/>
                </a:solidFill>
                <a:effectLst/>
                <a:latin typeface="IBM Plex Mono SemiBold" panose="020B0709050203000203"/>
              </a:rPr>
              <a:t> </a:t>
            </a:r>
            <a:r>
              <a:rPr kumimoji="0" lang="en-US" altLang="en-US" sz="1600" b="1" i="0" u="none" strike="noStrike" cap="none" normalizeH="0" baseline="0" dirty="0" smtClean="0">
                <a:ln>
                  <a:noFill/>
                </a:ln>
                <a:solidFill>
                  <a:schemeClr val="tx1"/>
                </a:solidFill>
                <a:effectLst/>
                <a:latin typeface="IBM Plex Mono SemiBold" panose="020B0709050203000203"/>
              </a:rPr>
              <a:t>=</a:t>
            </a:r>
            <a:r>
              <a:rPr kumimoji="0" lang="en-US" altLang="en-US" sz="1600" b="0" i="0" u="none" strike="noStrike" cap="none" normalizeH="0" baseline="0" dirty="0" smtClean="0">
                <a:ln>
                  <a:noFill/>
                </a:ln>
                <a:solidFill>
                  <a:srgbClr val="212121"/>
                </a:solidFill>
                <a:effectLst/>
                <a:latin typeface="IBM Plex Mono SemiBold" panose="020B0709050203000203"/>
              </a:rPr>
              <a:t> (</a:t>
            </a:r>
            <a:r>
              <a:rPr kumimoji="0" lang="en-US" altLang="en-US" sz="1600" b="0" i="0" u="none" strike="noStrike" cap="none" normalizeH="0" baseline="0" dirty="0" smtClean="0">
                <a:ln>
                  <a:noFill/>
                </a:ln>
                <a:solidFill>
                  <a:schemeClr val="tx1"/>
                </a:solidFill>
                <a:effectLst/>
                <a:latin typeface="IBM Plex Mono SemiBold" panose="020B0709050203000203"/>
              </a:rPr>
              <a:t>SELECT</a:t>
            </a:r>
            <a:r>
              <a:rPr kumimoji="0" lang="en-US" altLang="en-US" sz="1600" b="0" i="0" u="none" strike="noStrike" cap="none" normalizeH="0" baseline="0" dirty="0" smtClean="0">
                <a:ln>
                  <a:noFill/>
                </a:ln>
                <a:solidFill>
                  <a:srgbClr val="212121"/>
                </a:solidFill>
                <a:effectLst/>
                <a:latin typeface="IBM Plex Mono SemiBold" panose="020B0709050203000203"/>
              </a:rPr>
              <a:t> </a:t>
            </a:r>
            <a:r>
              <a:rPr kumimoji="0" lang="en-US" altLang="en-US" sz="1600" b="0" i="0" u="none" strike="noStrike" cap="none" normalizeH="0" baseline="0" dirty="0" smtClean="0">
                <a:ln>
                  <a:noFill/>
                </a:ln>
                <a:solidFill>
                  <a:schemeClr val="tx1"/>
                </a:solidFill>
                <a:effectLst/>
                <a:latin typeface="IBM Plex Mono SemiBold" panose="020B0709050203000203"/>
              </a:rPr>
              <a:t>MAX</a:t>
            </a:r>
            <a:r>
              <a:rPr kumimoji="0" lang="en-US" altLang="en-US" sz="1600" b="0" i="0" u="none" strike="noStrike" cap="none" normalizeH="0" baseline="0" dirty="0" smtClean="0">
                <a:ln>
                  <a:noFill/>
                </a:ln>
                <a:solidFill>
                  <a:srgbClr val="212121"/>
                </a:solidFill>
                <a:effectLst/>
                <a:latin typeface="IBM Plex Mono SemiBold" panose="020B0709050203000203"/>
              </a:rPr>
              <a:t>(</a:t>
            </a:r>
            <a:r>
              <a:rPr kumimoji="0" lang="en-US" altLang="en-US" sz="1600" b="0" i="0" u="none" strike="noStrike" cap="none" normalizeH="0" baseline="0" dirty="0" smtClean="0">
                <a:ln>
                  <a:noFill/>
                </a:ln>
                <a:solidFill>
                  <a:schemeClr val="tx1"/>
                </a:solidFill>
                <a:effectLst/>
                <a:latin typeface="IBM Plex Mono SemiBold" panose="020B0709050203000203"/>
              </a:rPr>
              <a:t>PAYLOAD_MASS__KG_</a:t>
            </a:r>
            <a:r>
              <a:rPr kumimoji="0" lang="en-US" altLang="en-US" sz="1600" b="0" i="0" u="none" strike="noStrike" cap="none" normalizeH="0" baseline="0" dirty="0" smtClean="0">
                <a:ln>
                  <a:noFill/>
                </a:ln>
                <a:solidFill>
                  <a:srgbClr val="212121"/>
                </a:solidFill>
                <a:effectLst/>
                <a:latin typeface="IBM Plex Mono SemiBold" panose="020B0709050203000203"/>
              </a:rPr>
              <a:t>) </a:t>
            </a:r>
            <a:r>
              <a:rPr kumimoji="0" lang="en-US" altLang="en-US" sz="1600" b="0" i="0" u="none" strike="noStrike" cap="none" normalizeH="0" baseline="0" dirty="0" smtClean="0">
                <a:ln>
                  <a:noFill/>
                </a:ln>
                <a:solidFill>
                  <a:schemeClr val="tx1"/>
                </a:solidFill>
                <a:effectLst/>
                <a:latin typeface="IBM Plex Mono SemiBold" panose="020B0709050203000203"/>
              </a:rPr>
              <a:t>FROM</a:t>
            </a:r>
            <a:r>
              <a:rPr kumimoji="0" lang="en-US" altLang="en-US" sz="1600" b="0" i="0" u="none" strike="noStrike" cap="none" normalizeH="0" baseline="0" dirty="0" smtClean="0">
                <a:ln>
                  <a:noFill/>
                </a:ln>
                <a:solidFill>
                  <a:srgbClr val="212121"/>
                </a:solidFill>
                <a:effectLst/>
                <a:latin typeface="IBM Plex Mono SemiBold" panose="020B0709050203000203"/>
              </a:rPr>
              <a:t> </a:t>
            </a:r>
            <a:r>
              <a:rPr kumimoji="0" lang="en-US" altLang="en-US" sz="1600" b="0" i="0" u="none" strike="noStrike" cap="none" normalizeH="0" baseline="0" dirty="0" smtClean="0">
                <a:ln>
                  <a:noFill/>
                </a:ln>
                <a:solidFill>
                  <a:schemeClr val="tx1"/>
                </a:solidFill>
                <a:effectLst/>
                <a:latin typeface="IBM Plex Mono SemiBold" panose="020B0709050203000203"/>
              </a:rPr>
              <a:t>SPACEX</a:t>
            </a:r>
            <a:r>
              <a:rPr kumimoji="0" lang="en-US" altLang="en-US" sz="1600" b="0" i="0" u="none" strike="noStrike" cap="none" normalizeH="0" baseline="0" dirty="0" smtClean="0">
                <a:ln>
                  <a:noFill/>
                </a:ln>
                <a:solidFill>
                  <a:srgbClr val="212121"/>
                </a:solidFill>
                <a:effectLst/>
                <a:latin typeface="IBM Plex Mono SemiBold" panose="020B0709050203000203"/>
              </a:rPr>
              <a:t>);</a:t>
            </a:r>
            <a:r>
              <a:rPr kumimoji="0" lang="en-US" altLang="en-US" sz="1600" b="0" i="0" u="none" strike="noStrike" cap="none" normalizeH="0" baseline="0" dirty="0" smtClean="0">
                <a:ln>
                  <a:noFill/>
                </a:ln>
                <a:solidFill>
                  <a:schemeClr val="tx1"/>
                </a:solidFill>
                <a:effectLst/>
                <a:latin typeface="IBM Plex Mono SemiBold" panose="020B0709050203000203"/>
              </a:rPr>
              <a:t> </a:t>
            </a:r>
          </a:p>
        </p:txBody>
      </p:sp>
      <p:graphicFrame>
        <p:nvGraphicFramePr>
          <p:cNvPr id="7" name="Table 6"/>
          <p:cNvGraphicFramePr>
            <a:graphicFrameLocks noGrp="1"/>
          </p:cNvGraphicFramePr>
          <p:nvPr>
            <p:extLst>
              <p:ext uri="{D42A27DB-BD31-4B8C-83A1-F6EECF244321}">
                <p14:modId xmlns:p14="http://schemas.microsoft.com/office/powerpoint/2010/main" val="1404960085"/>
              </p:ext>
            </p:extLst>
          </p:nvPr>
        </p:nvGraphicFramePr>
        <p:xfrm>
          <a:off x="8449938" y="2754216"/>
          <a:ext cx="3179284" cy="2194560"/>
        </p:xfrm>
        <a:graphic>
          <a:graphicData uri="http://schemas.openxmlformats.org/drawingml/2006/table">
            <a:tbl>
              <a:tblPr/>
              <a:tblGrid>
                <a:gridCol w="3179284">
                  <a:extLst>
                    <a:ext uri="{9D8B030D-6E8A-4147-A177-3AD203B41FA5}">
                      <a16:colId xmlns:a16="http://schemas.microsoft.com/office/drawing/2014/main" val="205500550"/>
                    </a:ext>
                  </a:extLst>
                </a:gridCol>
              </a:tblGrid>
              <a:tr h="348500">
                <a:tc>
                  <a:txBody>
                    <a:bodyPr/>
                    <a:lstStyle/>
                    <a:p>
                      <a:pPr algn="r" fontAlgn="ctr"/>
                      <a:r>
                        <a:rPr lang="en-US" b="1" dirty="0" err="1">
                          <a:effectLst/>
                        </a:rPr>
                        <a:t>booster_version</a:t>
                      </a:r>
                      <a:endParaRPr lang="en-US" b="1"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3427352643"/>
                  </a:ext>
                </a:extLst>
              </a:tr>
              <a:tr h="348500">
                <a:tc>
                  <a:txBody>
                    <a:bodyPr/>
                    <a:lstStyle/>
                    <a:p>
                      <a:pPr algn="r" fontAlgn="ctr"/>
                      <a:r>
                        <a:rPr lang="en-US">
                          <a:effectLst/>
                        </a:rPr>
                        <a:t>F9 B5 B1048.4</a:t>
                      </a:r>
                    </a:p>
                  </a:txBody>
                  <a:tcPr anchor="ctr">
                    <a:lnL>
                      <a:noFill/>
                    </a:lnL>
                    <a:lnR>
                      <a:noFill/>
                    </a:lnR>
                    <a:lnT>
                      <a:noFill/>
                    </a:lnT>
                    <a:lnB>
                      <a:noFill/>
                    </a:lnB>
                    <a:solidFill>
                      <a:srgbClr val="FFFFFF"/>
                    </a:solidFill>
                  </a:tcPr>
                </a:tc>
                <a:extLst>
                  <a:ext uri="{0D108BD9-81ED-4DB2-BD59-A6C34878D82A}">
                    <a16:rowId xmlns:a16="http://schemas.microsoft.com/office/drawing/2014/main" val="188580289"/>
                  </a:ext>
                </a:extLst>
              </a:tr>
              <a:tr h="348500">
                <a:tc>
                  <a:txBody>
                    <a:bodyPr/>
                    <a:lstStyle/>
                    <a:p>
                      <a:pPr algn="r" fontAlgn="ctr"/>
                      <a:r>
                        <a:rPr lang="en-US" dirty="0">
                          <a:effectLst/>
                        </a:rPr>
                        <a:t>F9 B5 B1049.4</a:t>
                      </a:r>
                    </a:p>
                  </a:txBody>
                  <a:tcPr anchor="ctr">
                    <a:lnL>
                      <a:noFill/>
                    </a:lnL>
                    <a:lnR>
                      <a:noFill/>
                    </a:lnR>
                    <a:lnT>
                      <a:noFill/>
                    </a:lnT>
                    <a:lnB>
                      <a:noFill/>
                    </a:lnB>
                    <a:solidFill>
                      <a:srgbClr val="FFFFFF"/>
                    </a:solidFill>
                  </a:tcPr>
                </a:tc>
                <a:extLst>
                  <a:ext uri="{0D108BD9-81ED-4DB2-BD59-A6C34878D82A}">
                    <a16:rowId xmlns:a16="http://schemas.microsoft.com/office/drawing/2014/main" val="937569288"/>
                  </a:ext>
                </a:extLst>
              </a:tr>
              <a:tr h="348500">
                <a:tc>
                  <a:txBody>
                    <a:bodyPr/>
                    <a:lstStyle/>
                    <a:p>
                      <a:pPr algn="r" fontAlgn="ctr"/>
                      <a:r>
                        <a:rPr lang="en-US">
                          <a:effectLst/>
                        </a:rPr>
                        <a:t>F9 B5 B1049.5</a:t>
                      </a:r>
                    </a:p>
                  </a:txBody>
                  <a:tcPr anchor="ctr">
                    <a:lnL>
                      <a:noFill/>
                    </a:lnL>
                    <a:lnR>
                      <a:noFill/>
                    </a:lnR>
                    <a:lnT>
                      <a:noFill/>
                    </a:lnT>
                    <a:lnB>
                      <a:noFill/>
                    </a:lnB>
                    <a:solidFill>
                      <a:srgbClr val="FFFFFF"/>
                    </a:solidFill>
                  </a:tcPr>
                </a:tc>
                <a:extLst>
                  <a:ext uri="{0D108BD9-81ED-4DB2-BD59-A6C34878D82A}">
                    <a16:rowId xmlns:a16="http://schemas.microsoft.com/office/drawing/2014/main" val="818227916"/>
                  </a:ext>
                </a:extLst>
              </a:tr>
              <a:tr h="348500">
                <a:tc>
                  <a:txBody>
                    <a:bodyPr/>
                    <a:lstStyle/>
                    <a:p>
                      <a:pPr algn="r" fontAlgn="ctr"/>
                      <a:r>
                        <a:rPr lang="en-US">
                          <a:effectLst/>
                        </a:rPr>
                        <a:t>F9 B5 B1058.3</a:t>
                      </a:r>
                    </a:p>
                  </a:txBody>
                  <a:tcPr anchor="ctr">
                    <a:lnL>
                      <a:noFill/>
                    </a:lnL>
                    <a:lnR>
                      <a:noFill/>
                    </a:lnR>
                    <a:lnT>
                      <a:noFill/>
                    </a:lnT>
                    <a:lnB>
                      <a:noFill/>
                    </a:lnB>
                    <a:solidFill>
                      <a:srgbClr val="FFFFFF"/>
                    </a:solidFill>
                  </a:tcPr>
                </a:tc>
                <a:extLst>
                  <a:ext uri="{0D108BD9-81ED-4DB2-BD59-A6C34878D82A}">
                    <a16:rowId xmlns:a16="http://schemas.microsoft.com/office/drawing/2014/main" val="2608394751"/>
                  </a:ext>
                </a:extLst>
              </a:tr>
              <a:tr h="348500">
                <a:tc>
                  <a:txBody>
                    <a:bodyPr/>
                    <a:lstStyle/>
                    <a:p>
                      <a:pPr algn="r" fontAlgn="ctr"/>
                      <a:r>
                        <a:rPr lang="en-US" dirty="0">
                          <a:effectLst/>
                        </a:rPr>
                        <a:t>F9 B5 B1060.2</a:t>
                      </a:r>
                    </a:p>
                  </a:txBody>
                  <a:tcPr anchor="ctr">
                    <a:lnL>
                      <a:noFill/>
                    </a:lnL>
                    <a:lnR>
                      <a:noFill/>
                    </a:lnR>
                    <a:lnT>
                      <a:noFill/>
                    </a:lnT>
                    <a:lnB>
                      <a:noFill/>
                    </a:lnB>
                    <a:solidFill>
                      <a:srgbClr val="FFFFFF"/>
                    </a:solidFill>
                  </a:tcPr>
                </a:tc>
                <a:extLst>
                  <a:ext uri="{0D108BD9-81ED-4DB2-BD59-A6C34878D82A}">
                    <a16:rowId xmlns:a16="http://schemas.microsoft.com/office/drawing/2014/main" val="1904400875"/>
                  </a:ext>
                </a:extLst>
              </a:tr>
            </a:tbl>
          </a:graphicData>
        </a:graphic>
      </p:graphicFrame>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5234" y="1825625"/>
            <a:ext cx="10806543"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a:t>
            </a:r>
            <a:r>
              <a:rPr lang="en-US" sz="2200" dirty="0" smtClean="0">
                <a:solidFill>
                  <a:schemeClr val="accent3">
                    <a:lumMod val="25000"/>
                  </a:schemeClr>
                </a:solidFill>
                <a:latin typeface="Abadi"/>
              </a:rPr>
              <a:t>here</a:t>
            </a:r>
          </a:p>
          <a:p>
            <a:pPr>
              <a:lnSpc>
                <a:spcPct val="100000"/>
              </a:lnSpc>
              <a:spcBef>
                <a:spcPts val="1400"/>
              </a:spcBef>
            </a:pPr>
            <a:r>
              <a:rPr lang="en-GB" sz="1700" dirty="0">
                <a:latin typeface="IBM Plex Mono SemiBold" panose="020B0709050203000203"/>
              </a:rPr>
              <a:t>**The </a:t>
            </a:r>
            <a:r>
              <a:rPr lang="en-GB" sz="1700" u="sng" dirty="0">
                <a:latin typeface="IBM Plex Mono SemiBold" panose="020B0709050203000203"/>
              </a:rPr>
              <a:t>WHERE</a:t>
            </a:r>
            <a:r>
              <a:rPr lang="en-GB" sz="1700" dirty="0">
                <a:latin typeface="IBM Plex Mono SemiBold" panose="020B0709050203000203"/>
              </a:rPr>
              <a:t> keyword is used to filter the results for only failed landing outcomes, </a:t>
            </a:r>
            <a:r>
              <a:rPr lang="en-GB" sz="1700" u="sng" dirty="0">
                <a:latin typeface="IBM Plex Mono SemiBold" panose="020B0709050203000203"/>
              </a:rPr>
              <a:t>AND</a:t>
            </a:r>
            <a:r>
              <a:rPr lang="en-GB" sz="1700" dirty="0">
                <a:latin typeface="IBM Plex Mono SemiBold" panose="020B0709050203000203"/>
              </a:rPr>
              <a:t> only for the year of 2015. </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Rectangle 1"/>
          <p:cNvSpPr>
            <a:spLocks noChangeArrowheads="1"/>
          </p:cNvSpPr>
          <p:nvPr/>
        </p:nvSpPr>
        <p:spPr bwMode="auto">
          <a:xfrm>
            <a:off x="770012" y="3504306"/>
            <a:ext cx="9916350" cy="117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IBM Plex Mono SemiBold" panose="020B0709050203000203"/>
              </a:rPr>
              <a:t>%</a:t>
            </a:r>
            <a:r>
              <a:rPr kumimoji="0" lang="en-US" altLang="en-US" sz="1600" b="1" i="0" u="none" strike="noStrike" cap="none" normalizeH="0" baseline="0" dirty="0" err="1" smtClean="0">
                <a:ln>
                  <a:noFill/>
                </a:ln>
                <a:solidFill>
                  <a:schemeClr val="tx1"/>
                </a:solidFill>
                <a:effectLst/>
                <a:latin typeface="IBM Plex Mono SemiBold" panose="020B0709050203000203"/>
              </a:rPr>
              <a:t>sql</a:t>
            </a:r>
            <a:r>
              <a:rPr kumimoji="0" lang="en-US" altLang="en-US" sz="1600" b="0" i="0" u="none" strike="noStrike" cap="none" normalizeH="0" baseline="0" dirty="0" smtClean="0">
                <a:ln>
                  <a:noFill/>
                </a:ln>
                <a:solidFill>
                  <a:schemeClr val="tx1"/>
                </a:solidFill>
                <a:effectLst/>
                <a:latin typeface="IBM Plex Mono SemiBold" panose="020B0709050203000203"/>
              </a:rPr>
              <a:t> SELECT BOOSTER_VERSION, LAUNCH_SITE FROM SPACEX \ WHERE (LANDING__OUTCOME </a:t>
            </a:r>
            <a:r>
              <a:rPr kumimoji="0" lang="en-US" altLang="en-US" sz="1600" b="1" i="0" u="none" strike="noStrike" cap="none" normalizeH="0" baseline="0" dirty="0" smtClean="0">
                <a:ln>
                  <a:noFill/>
                </a:ln>
                <a:solidFill>
                  <a:schemeClr val="tx1"/>
                </a:solidFill>
                <a:effectLst/>
                <a:latin typeface="IBM Plex Mono SemiBold" panose="020B0709050203000203"/>
              </a:rPr>
              <a:t>=</a:t>
            </a:r>
            <a:r>
              <a:rPr kumimoji="0" lang="en-US" altLang="en-US" sz="1600" b="0" i="0" u="none" strike="noStrike" cap="none" normalizeH="0" baseline="0" dirty="0" smtClean="0">
                <a:ln>
                  <a:noFill/>
                </a:ln>
                <a:solidFill>
                  <a:schemeClr val="tx1"/>
                </a:solidFill>
                <a:effectLst/>
                <a:latin typeface="IBM Plex Mono SemiBold" panose="020B0709050203000203"/>
              </a:rPr>
              <a:t> 'Failure (drone ship)') AND (EXTRACT(YEAR FROM DATE) </a:t>
            </a:r>
            <a:r>
              <a:rPr kumimoji="0" lang="en-US" altLang="en-US" sz="1600" b="1" i="0" u="none" strike="noStrike" cap="none" normalizeH="0" baseline="0" dirty="0" smtClean="0">
                <a:ln>
                  <a:noFill/>
                </a:ln>
                <a:solidFill>
                  <a:schemeClr val="tx1"/>
                </a:solidFill>
                <a:effectLst/>
                <a:latin typeface="IBM Plex Mono SemiBold" panose="020B0709050203000203"/>
              </a:rPr>
              <a:t>=</a:t>
            </a:r>
            <a:r>
              <a:rPr kumimoji="0" lang="en-US" altLang="en-US" sz="1600" b="0" i="0" u="none" strike="noStrike" cap="none" normalizeH="0" baseline="0" dirty="0" smtClean="0">
                <a:ln>
                  <a:noFill/>
                </a:ln>
                <a:solidFill>
                  <a:schemeClr val="tx1"/>
                </a:solidFill>
                <a:effectLst/>
                <a:latin typeface="IBM Plex Mono SemiBold" panose="020B0709050203000203"/>
              </a:rPr>
              <a:t> '2015');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64028433"/>
              </p:ext>
            </p:extLst>
          </p:nvPr>
        </p:nvGraphicFramePr>
        <p:xfrm>
          <a:off x="3877936" y="4321334"/>
          <a:ext cx="7475864" cy="731520"/>
        </p:xfrm>
        <a:graphic>
          <a:graphicData uri="http://schemas.openxmlformats.org/drawingml/2006/table">
            <a:tbl>
              <a:tblPr/>
              <a:tblGrid>
                <a:gridCol w="3737932">
                  <a:extLst>
                    <a:ext uri="{9D8B030D-6E8A-4147-A177-3AD203B41FA5}">
                      <a16:colId xmlns:a16="http://schemas.microsoft.com/office/drawing/2014/main" val="755074883"/>
                    </a:ext>
                  </a:extLst>
                </a:gridCol>
                <a:gridCol w="3737932">
                  <a:extLst>
                    <a:ext uri="{9D8B030D-6E8A-4147-A177-3AD203B41FA5}">
                      <a16:colId xmlns:a16="http://schemas.microsoft.com/office/drawing/2014/main" val="644377042"/>
                    </a:ext>
                  </a:extLst>
                </a:gridCol>
              </a:tblGrid>
              <a:tr h="0">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3121343683"/>
                  </a:ext>
                </a:extLst>
              </a:tr>
              <a:tr h="0">
                <a:tc>
                  <a:txBody>
                    <a:bodyPr/>
                    <a:lstStyle/>
                    <a:p>
                      <a:pPr algn="r" fontAlgn="ctr"/>
                      <a:r>
                        <a:rPr lang="en-US">
                          <a:effectLst/>
                        </a:rPr>
                        <a:t>F9 v1.1 B1012</a:t>
                      </a:r>
                    </a:p>
                  </a:txBody>
                  <a:tcPr anchor="ctr">
                    <a:lnL>
                      <a:noFill/>
                    </a:lnL>
                    <a:lnR>
                      <a:noFill/>
                    </a:lnR>
                    <a:lnT>
                      <a:noFill/>
                    </a:lnT>
                    <a:lnB>
                      <a:noFill/>
                    </a:lnB>
                    <a:solidFill>
                      <a:srgbClr val="FFFFFF"/>
                    </a:solidFill>
                  </a:tcPr>
                </a:tc>
                <a:tc>
                  <a:txBody>
                    <a:bodyPr/>
                    <a:lstStyle/>
                    <a:p>
                      <a:pPr algn="r"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260203866"/>
                  </a:ext>
                </a:extLst>
              </a:tr>
            </a:tbl>
          </a:graphicData>
        </a:graphic>
      </p:graphicFrame>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1" cy="10057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600" b="1" dirty="0">
                <a:latin typeface="IBM Plex Mono SemiBold" panose="020B0709050203000203"/>
              </a:rPr>
              <a:t>%</a:t>
            </a:r>
            <a:r>
              <a:rPr lang="en-US" sz="1600" b="1" dirty="0" err="1">
                <a:latin typeface="IBM Plex Mono SemiBold" panose="020B0709050203000203"/>
              </a:rPr>
              <a:t>sql</a:t>
            </a:r>
            <a:r>
              <a:rPr lang="en-US" sz="1600" dirty="0">
                <a:latin typeface="IBM Plex Mono SemiBold" panose="020B0709050203000203"/>
              </a:rPr>
              <a:t> SELECT LANDING__OUTCOME as "Landing Outcome", COUNT(LANDING__OUTCOME) AS "Total Count" FROM SPACEX \ WHERE DATE BETWEEN '2010-06-04' AND '2017-03-20' \ GROUP BY LANDING__OUTCOME \ ORDER BY COUNT(LANDING__OUTCOME) DESC </a:t>
            </a:r>
            <a:r>
              <a:rPr lang="en-US" sz="1600" dirty="0" smtClean="0">
                <a:latin typeface="IBM Plex Mono SemiBold" panose="020B0709050203000203"/>
              </a:rPr>
              <a:t>;</a:t>
            </a:r>
            <a:endParaRPr lang="en-US" sz="2200" dirty="0" smtClean="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GB" sz="1600" dirty="0">
                <a:latin typeface="IBM Plex Mono SemiBold" panose="020B0709050203000203"/>
              </a:rPr>
              <a:t>**The </a:t>
            </a:r>
            <a:r>
              <a:rPr lang="en-GB" sz="1600" u="sng" dirty="0">
                <a:latin typeface="IBM Plex Mono SemiBold" panose="020B0709050203000203"/>
              </a:rPr>
              <a:t>WHERE</a:t>
            </a:r>
            <a:r>
              <a:rPr lang="en-GB" sz="1600" dirty="0">
                <a:latin typeface="IBM Plex Mono SemiBold" panose="020B0709050203000203"/>
              </a:rPr>
              <a:t> keyword is used with the </a:t>
            </a:r>
            <a:r>
              <a:rPr lang="en-GB" sz="1600" u="sng" dirty="0">
                <a:latin typeface="IBM Plex Mono SemiBold" panose="020B0709050203000203"/>
              </a:rPr>
              <a:t>BETWEEN</a:t>
            </a:r>
            <a:r>
              <a:rPr lang="en-GB" sz="1600" dirty="0">
                <a:latin typeface="IBM Plex Mono SemiBold" panose="020B0709050203000203"/>
              </a:rPr>
              <a:t> keyword to filter the results to dates only within those specified. The results are then grouped and ordered, using the keywords </a:t>
            </a:r>
            <a:r>
              <a:rPr lang="en-GB" sz="1600" u="sng" dirty="0">
                <a:latin typeface="IBM Plex Mono SemiBold" panose="020B0709050203000203"/>
              </a:rPr>
              <a:t>GROUP BY </a:t>
            </a:r>
            <a:r>
              <a:rPr lang="en-GB" sz="1600" dirty="0">
                <a:latin typeface="IBM Plex Mono SemiBold" panose="020B0709050203000203"/>
              </a:rPr>
              <a:t>and </a:t>
            </a:r>
            <a:r>
              <a:rPr lang="en-GB" sz="1600" u="sng" dirty="0">
                <a:latin typeface="IBM Plex Mono SemiBold" panose="020B0709050203000203"/>
              </a:rPr>
              <a:t>ORDER BY</a:t>
            </a:r>
            <a:r>
              <a:rPr lang="en-GB" sz="1600" dirty="0">
                <a:latin typeface="IBM Plex Mono SemiBold" panose="020B0709050203000203"/>
              </a:rPr>
              <a:t>, respectively, where </a:t>
            </a:r>
            <a:r>
              <a:rPr lang="en-GB" sz="1600" u="sng" dirty="0">
                <a:latin typeface="IBM Plex Mono SemiBold" panose="020B0709050203000203"/>
              </a:rPr>
              <a:t>DESC</a:t>
            </a:r>
            <a:r>
              <a:rPr lang="en-GB" sz="1600" dirty="0">
                <a:latin typeface="IBM Plex Mono SemiBold" panose="020B0709050203000203"/>
              </a:rPr>
              <a:t> is used to specify the descending order.</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b="1" dirty="0"/>
              <a:t/>
            </a:r>
            <a:br>
              <a:rPr lang="en-US" b="1" dirty="0"/>
            </a:b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2900127896"/>
              </p:ext>
            </p:extLst>
          </p:nvPr>
        </p:nvGraphicFramePr>
        <p:xfrm>
          <a:off x="9077898" y="1382425"/>
          <a:ext cx="2749628" cy="4480560"/>
        </p:xfrm>
        <a:graphic>
          <a:graphicData uri="http://schemas.openxmlformats.org/drawingml/2006/table">
            <a:tbl>
              <a:tblPr/>
              <a:tblGrid>
                <a:gridCol w="1374814">
                  <a:extLst>
                    <a:ext uri="{9D8B030D-6E8A-4147-A177-3AD203B41FA5}">
                      <a16:colId xmlns:a16="http://schemas.microsoft.com/office/drawing/2014/main" val="886948461"/>
                    </a:ext>
                  </a:extLst>
                </a:gridCol>
                <a:gridCol w="1374814">
                  <a:extLst>
                    <a:ext uri="{9D8B030D-6E8A-4147-A177-3AD203B41FA5}">
                      <a16:colId xmlns:a16="http://schemas.microsoft.com/office/drawing/2014/main" val="54222510"/>
                    </a:ext>
                  </a:extLst>
                </a:gridCol>
              </a:tblGrid>
              <a:tr h="0">
                <a:tc>
                  <a:txBody>
                    <a:bodyPr/>
                    <a:lstStyle/>
                    <a:p>
                      <a:pPr algn="r" fontAlgn="ctr"/>
                      <a:r>
                        <a:rPr lang="en-US" b="1" dirty="0">
                          <a:effectLst/>
                        </a:rPr>
                        <a:t>Landing Outcome</a:t>
                      </a:r>
                    </a:p>
                  </a:txBody>
                  <a:tcPr anchor="ctr">
                    <a:lnL>
                      <a:noFill/>
                    </a:lnL>
                    <a:lnR>
                      <a:noFill/>
                    </a:lnR>
                    <a:lnT>
                      <a:noFill/>
                    </a:lnT>
                    <a:lnB>
                      <a:noFill/>
                    </a:lnB>
                    <a:solidFill>
                      <a:srgbClr val="FFFFFF"/>
                    </a:solidFill>
                  </a:tcPr>
                </a:tc>
                <a:tc>
                  <a:txBody>
                    <a:bodyPr/>
                    <a:lstStyle/>
                    <a:p>
                      <a:pPr algn="r" fontAlgn="ctr"/>
                      <a:r>
                        <a:rPr lang="en-US" b="1">
                          <a:effectLst/>
                        </a:rPr>
                        <a:t>Total Count</a:t>
                      </a:r>
                    </a:p>
                  </a:txBody>
                  <a:tcPr anchor="ctr">
                    <a:lnL>
                      <a:noFill/>
                    </a:lnL>
                    <a:lnR>
                      <a:noFill/>
                    </a:lnR>
                    <a:lnT>
                      <a:noFill/>
                    </a:lnT>
                    <a:lnB>
                      <a:noFill/>
                    </a:lnB>
                    <a:solidFill>
                      <a:srgbClr val="FFFFFF"/>
                    </a:solidFill>
                  </a:tcPr>
                </a:tc>
                <a:extLst>
                  <a:ext uri="{0D108BD9-81ED-4DB2-BD59-A6C34878D82A}">
                    <a16:rowId xmlns:a16="http://schemas.microsoft.com/office/drawing/2014/main" val="765635128"/>
                  </a:ext>
                </a:extLst>
              </a:tr>
              <a:tr h="0">
                <a:tc>
                  <a:txBody>
                    <a:bodyPr/>
                    <a:lstStyle/>
                    <a:p>
                      <a:pPr algn="r" fontAlgn="ctr"/>
                      <a:r>
                        <a:rPr lang="en-US">
                          <a:effectLst/>
                        </a:rPr>
                        <a:t>No attempt</a:t>
                      </a:r>
                    </a:p>
                  </a:txBody>
                  <a:tcPr anchor="ctr">
                    <a:lnL>
                      <a:noFill/>
                    </a:lnL>
                    <a:lnR>
                      <a:noFill/>
                    </a:lnR>
                    <a:lnT>
                      <a:noFill/>
                    </a:lnT>
                    <a:lnB>
                      <a:noFill/>
                    </a:lnB>
                    <a:solidFill>
                      <a:srgbClr val="FFFFFF"/>
                    </a:solidFill>
                  </a:tcPr>
                </a:tc>
                <a:tc>
                  <a:txBody>
                    <a:bodyPr/>
                    <a:lstStyle/>
                    <a:p>
                      <a:pPr algn="r" fontAlgn="ctr"/>
                      <a:r>
                        <a:rPr lang="en-US">
                          <a:effectLst/>
                        </a:rPr>
                        <a:t>7</a:t>
                      </a:r>
                    </a:p>
                  </a:txBody>
                  <a:tcPr anchor="ctr">
                    <a:lnL>
                      <a:noFill/>
                    </a:lnL>
                    <a:lnR>
                      <a:noFill/>
                    </a:lnR>
                    <a:lnT>
                      <a:noFill/>
                    </a:lnT>
                    <a:lnB>
                      <a:noFill/>
                    </a:lnB>
                    <a:solidFill>
                      <a:srgbClr val="FFFFFF"/>
                    </a:solidFill>
                  </a:tcPr>
                </a:tc>
                <a:extLst>
                  <a:ext uri="{0D108BD9-81ED-4DB2-BD59-A6C34878D82A}">
                    <a16:rowId xmlns:a16="http://schemas.microsoft.com/office/drawing/2014/main" val="399119743"/>
                  </a:ext>
                </a:extLst>
              </a:tr>
              <a:tr h="0">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1855422968"/>
                  </a:ext>
                </a:extLst>
              </a:tr>
              <a:tr h="0">
                <a:tc>
                  <a:txBody>
                    <a:bodyPr/>
                    <a:lstStyle/>
                    <a:p>
                      <a:pPr algn="r" fontAlgn="ctr"/>
                      <a:r>
                        <a:rPr lang="en-US">
                          <a:effectLst/>
                        </a:rPr>
                        <a:t>Success (drone ship)</a:t>
                      </a:r>
                    </a:p>
                  </a:txBody>
                  <a:tcPr anchor="ctr">
                    <a:lnL>
                      <a:noFill/>
                    </a:lnL>
                    <a:lnR>
                      <a:noFill/>
                    </a:lnR>
                    <a:lnT>
                      <a:noFill/>
                    </a:lnT>
                    <a:lnB>
                      <a:noFill/>
                    </a:lnB>
                    <a:solidFill>
                      <a:srgbClr val="FFFFFF"/>
                    </a:solidFill>
                  </a:tcPr>
                </a:tc>
                <a:tc>
                  <a:txBody>
                    <a:bodyPr/>
                    <a:lstStyle/>
                    <a:p>
                      <a:pPr algn="r"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1477946644"/>
                  </a:ext>
                </a:extLst>
              </a:tr>
              <a:tr h="0">
                <a:tc>
                  <a:txBody>
                    <a:bodyPr/>
                    <a:lstStyle/>
                    <a:p>
                      <a:pPr algn="r" fontAlgn="ctr"/>
                      <a:r>
                        <a:rPr lang="en-US">
                          <a:effectLst/>
                        </a:rPr>
                        <a:t>Success (ground pad)</a:t>
                      </a:r>
                    </a:p>
                  </a:txBody>
                  <a:tcPr anchor="ctr">
                    <a:lnL>
                      <a:noFill/>
                    </a:lnL>
                    <a:lnR>
                      <a:noFill/>
                    </a:lnR>
                    <a:lnT>
                      <a:noFill/>
                    </a:lnT>
                    <a:lnB>
                      <a:noFill/>
                    </a:lnB>
                    <a:solidFill>
                      <a:srgbClr val="FFFFFF"/>
                    </a:solidFill>
                  </a:tcPr>
                </a:tc>
                <a:tc>
                  <a:txBody>
                    <a:bodyPr/>
                    <a:lstStyle/>
                    <a:p>
                      <a:pPr algn="r"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752360910"/>
                  </a:ext>
                </a:extLst>
              </a:tr>
              <a:tr h="0">
                <a:tc>
                  <a:txBody>
                    <a:bodyPr/>
                    <a:lstStyle/>
                    <a:p>
                      <a:pPr algn="r" fontAlgn="ctr"/>
                      <a:r>
                        <a:rPr lang="en-US">
                          <a:effectLst/>
                        </a:rPr>
                        <a:t>Controlled (ocean)</a:t>
                      </a:r>
                    </a:p>
                  </a:txBody>
                  <a:tcPr anchor="ctr">
                    <a:lnL>
                      <a:noFill/>
                    </a:lnL>
                    <a:lnR>
                      <a:noFill/>
                    </a:lnR>
                    <a:lnT>
                      <a:noFill/>
                    </a:lnT>
                    <a:lnB>
                      <a:noFill/>
                    </a:lnB>
                    <a:solidFill>
                      <a:srgbClr val="FFFFFF"/>
                    </a:solidFill>
                  </a:tcPr>
                </a:tc>
                <a:tc>
                  <a:txBody>
                    <a:bodyPr/>
                    <a:lstStyle/>
                    <a:p>
                      <a:pPr algn="r"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889510473"/>
                  </a:ext>
                </a:extLst>
              </a:tr>
              <a:tr h="0">
                <a:tc>
                  <a:txBody>
                    <a:bodyPr/>
                    <a:lstStyle/>
                    <a:p>
                      <a:pPr algn="r" fontAlgn="ctr"/>
                      <a:r>
                        <a:rPr lang="en-US">
                          <a:effectLst/>
                        </a:rPr>
                        <a:t>Failure (parachute)</a:t>
                      </a:r>
                    </a:p>
                  </a:txBody>
                  <a:tcPr anchor="ctr">
                    <a:lnL>
                      <a:noFill/>
                    </a:lnL>
                    <a:lnR>
                      <a:noFill/>
                    </a:lnR>
                    <a:lnT>
                      <a:noFill/>
                    </a:lnT>
                    <a:lnB>
                      <a:noFill/>
                    </a:lnB>
                    <a:solidFill>
                      <a:srgbClr val="FFFFFF"/>
                    </a:solidFill>
                  </a:tcPr>
                </a:tc>
                <a:tc>
                  <a:txBody>
                    <a:bodyPr/>
                    <a:lstStyle/>
                    <a:p>
                      <a:pPr algn="r"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987433687"/>
                  </a:ext>
                </a:extLst>
              </a:tr>
            </a:tbl>
          </a:graphicData>
        </a:graphic>
      </p:graphicFrame>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2800" dirty="0">
                <a:solidFill>
                  <a:schemeClr val="tx1"/>
                </a:solidFill>
              </a:rPr>
              <a:t>ALL LAUNCH SITES ON A </a:t>
            </a:r>
            <a:r>
              <a:rPr lang="en-GB" sz="2800" dirty="0" smtClean="0">
                <a:solidFill>
                  <a:schemeClr val="tx1"/>
                </a:solidFill>
              </a:rPr>
              <a:t>MAP</a:t>
            </a:r>
            <a:endParaRPr lang="en-US" sz="2800" dirty="0">
              <a:solidFill>
                <a:schemeClr val="tx1"/>
              </a:solidFill>
              <a:latin typeface="Abadi"/>
            </a:endParaRPr>
          </a:p>
        </p:txBody>
      </p:sp>
      <p:pic>
        <p:nvPicPr>
          <p:cNvPr id="6" name="Content Placeholder 5">
            <a:extLst>
              <a:ext uri="{FF2B5EF4-FFF2-40B4-BE49-F238E27FC236}">
                <a16:creationId xmlns:a16="http://schemas.microsoft.com/office/drawing/2014/main" id="{F9844460-DD0D-D9CB-D423-71A6D14EC963}"/>
              </a:ext>
            </a:extLst>
          </p:cNvPr>
          <p:cNvPicPr>
            <a:picLocks noGrp="1" noChangeAspect="1"/>
          </p:cNvPicPr>
          <p:nvPr>
            <p:ph idx="4294967295"/>
          </p:nvPr>
        </p:nvPicPr>
        <p:blipFill rotWithShape="1">
          <a:blip r:embed="rId3"/>
          <a:srcRect l="14863"/>
          <a:stretch/>
        </p:blipFill>
        <p:spPr>
          <a:xfrm>
            <a:off x="604758" y="2066232"/>
            <a:ext cx="3359280" cy="184299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4"/>
          <a:stretch>
            <a:fillRect/>
          </a:stretch>
        </p:blipFill>
        <p:spPr>
          <a:xfrm>
            <a:off x="6027811" y="2066232"/>
            <a:ext cx="3555032" cy="208453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5"/>
          <a:stretch>
            <a:fillRect/>
          </a:stretch>
        </p:blipFill>
        <p:spPr>
          <a:xfrm>
            <a:off x="5392240" y="445598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id="{84F9D811-0565-48B1-B761-E038A313E4C1}"/>
              </a:ext>
            </a:extLst>
          </p:cNvPr>
          <p:cNvPicPr>
            <a:picLocks noChangeAspect="1"/>
          </p:cNvPicPr>
          <p:nvPr/>
        </p:nvPicPr>
        <p:blipFill>
          <a:blip r:embed="rId6"/>
          <a:stretch>
            <a:fillRect/>
          </a:stretch>
        </p:blipFill>
        <p:spPr>
          <a:xfrm>
            <a:off x="7510928" y="4433784"/>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Arrow Connector 10">
            <a:extLst>
              <a:ext uri="{FF2B5EF4-FFF2-40B4-BE49-F238E27FC236}">
                <a16:creationId xmlns:a16="http://schemas.microsoft.com/office/drawing/2014/main" id="{A431E1EE-7A9E-47B1-8975-52E55A84DDFB}"/>
              </a:ext>
            </a:extLst>
          </p:cNvPr>
          <p:cNvCxnSpPr>
            <a:cxnSpLocks/>
          </p:cNvCxnSpPr>
          <p:nvPr/>
        </p:nvCxnSpPr>
        <p:spPr>
          <a:xfrm flipV="1">
            <a:off x="3234815" y="3403004"/>
            <a:ext cx="5479957" cy="1845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1FF143-CEC6-4CA3-89FE-0F8B1F81702C}"/>
              </a:ext>
            </a:extLst>
          </p:cNvPr>
          <p:cNvCxnSpPr>
            <a:cxnSpLocks/>
          </p:cNvCxnSpPr>
          <p:nvPr/>
        </p:nvCxnSpPr>
        <p:spPr>
          <a:xfrm>
            <a:off x="8767331" y="3440194"/>
            <a:ext cx="365652" cy="20529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1FF143-CEC6-4CA3-89FE-0F8B1F81702C}"/>
              </a:ext>
            </a:extLst>
          </p:cNvPr>
          <p:cNvCxnSpPr>
            <a:cxnSpLocks/>
          </p:cNvCxnSpPr>
          <p:nvPr/>
        </p:nvCxnSpPr>
        <p:spPr>
          <a:xfrm flipH="1" flipV="1">
            <a:off x="6634210" y="5443101"/>
            <a:ext cx="2301286" cy="87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6426" y="4924325"/>
            <a:ext cx="4566591" cy="923330"/>
          </a:xfrm>
          <a:prstGeom prst="rect">
            <a:avLst/>
          </a:prstGeom>
        </p:spPr>
        <p:txBody>
          <a:bodyPr wrap="square">
            <a:spAutoFit/>
          </a:bodyPr>
          <a:lstStyle/>
          <a:p>
            <a:r>
              <a:rPr lang="en-GB" dirty="0"/>
              <a:t>All </a:t>
            </a:r>
            <a:r>
              <a:rPr lang="en-GB" dirty="0" err="1"/>
              <a:t>SpaceX</a:t>
            </a:r>
            <a:r>
              <a:rPr lang="en-GB" dirty="0"/>
              <a:t> launch sites are on coasts of the United States of America, specifically Florida and California. </a:t>
            </a:r>
            <a:endParaRPr lang="en-GB" dirty="0"/>
          </a:p>
        </p:txBody>
      </p:sp>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cxnSp>
        <p:nvCxnSpPr>
          <p:cNvPr id="47" name="Straight Connector 46">
            <a:extLst>
              <a:ext uri="{FF2B5EF4-FFF2-40B4-BE49-F238E27FC236}">
                <a16:creationId xmlns:a16="http://schemas.microsoft.com/office/drawing/2014/main" id="{B1363AAF-5EF4-68CE-80A8-32F1261F520C}"/>
              </a:ext>
            </a:extLst>
          </p:cNvPr>
          <p:cNvCxnSpPr/>
          <p:nvPr/>
        </p:nvCxnSpPr>
        <p:spPr>
          <a:xfrm>
            <a:off x="-1375974" y="1280747"/>
            <a:ext cx="12168809" cy="0"/>
          </a:xfrm>
          <a:prstGeom prst="line">
            <a:avLst/>
          </a:prstGeom>
          <a:ln w="28575"/>
        </p:spPr>
        <p:style>
          <a:lnRef idx="1">
            <a:schemeClr val="dk1"/>
          </a:lnRef>
          <a:fillRef idx="0">
            <a:schemeClr val="dk1"/>
          </a:fillRef>
          <a:effectRef idx="0">
            <a:schemeClr val="dk1"/>
          </a:effectRef>
          <a:fontRef idx="minor">
            <a:schemeClr val="tx1"/>
          </a:fontRef>
        </p:style>
      </p:cxnSp>
      <p:sp>
        <p:nvSpPr>
          <p:cNvPr id="50" name="Text Placeholder 2">
            <a:extLst>
              <a:ext uri="{FF2B5EF4-FFF2-40B4-BE49-F238E27FC236}">
                <a16:creationId xmlns:a16="http://schemas.microsoft.com/office/drawing/2014/main" id="{E3903DD8-F277-C7C1-18F9-B3F89DA8E8AC}"/>
              </a:ext>
            </a:extLst>
          </p:cNvPr>
          <p:cNvSpPr txBox="1">
            <a:spLocks/>
          </p:cNvSpPr>
          <p:nvPr/>
        </p:nvSpPr>
        <p:spPr>
          <a:xfrm>
            <a:off x="7273587" y="1525532"/>
            <a:ext cx="3649395" cy="2129771"/>
          </a:xfrm>
          <a:prstGeom prst="rect">
            <a:avLst/>
          </a:prstGeom>
        </p:spPr>
        <p:txBody>
          <a:bodyPr vert="horz" lIns="91440" tIns="45720" rIns="91440" bIns="45720" rtlCol="0" anchor="ctr"/>
          <a:lstStyle>
            <a:defPPr>
              <a:defRPr lang="en-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dirty="0">
                <a:solidFill>
                  <a:schemeClr val="tx1"/>
                </a:solidFill>
                <a:latin typeface="IBM Plex Mono SemiBold"/>
              </a:rPr>
              <a:t>Launches have been grouped into clusters, green icons for successful launches, and red icons for failed launches.</a:t>
            </a:r>
          </a:p>
        </p:txBody>
      </p:sp>
      <p:pic>
        <p:nvPicPr>
          <p:cNvPr id="51" name="Picture 50">
            <a:extLst>
              <a:ext uri="{FF2B5EF4-FFF2-40B4-BE49-F238E27FC236}">
                <a16:creationId xmlns:a16="http://schemas.microsoft.com/office/drawing/2014/main" id="{E457BDE4-173C-441D-3C9A-8B2E874E53B0}"/>
              </a:ext>
            </a:extLst>
          </p:cNvPr>
          <p:cNvPicPr>
            <a:picLocks noChangeAspect="1"/>
          </p:cNvPicPr>
          <p:nvPr/>
        </p:nvPicPr>
        <p:blipFill rotWithShape="1">
          <a:blip r:embed="rId4"/>
          <a:srcRect l="5048" r="9066" b="33706"/>
          <a:stretch/>
        </p:blipFill>
        <p:spPr>
          <a:xfrm>
            <a:off x="1091641" y="1542947"/>
            <a:ext cx="6058437" cy="2767183"/>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52" name="Straight Arrow Connector 51">
            <a:extLst>
              <a:ext uri="{FF2B5EF4-FFF2-40B4-BE49-F238E27FC236}">
                <a16:creationId xmlns:a16="http://schemas.microsoft.com/office/drawing/2014/main" id="{BBF008DC-104E-E4CE-657A-2026E6B79A69}"/>
              </a:ext>
            </a:extLst>
          </p:cNvPr>
          <p:cNvCxnSpPr>
            <a:cxnSpLocks/>
          </p:cNvCxnSpPr>
          <p:nvPr/>
        </p:nvCxnSpPr>
        <p:spPr>
          <a:xfrm flipH="1">
            <a:off x="1456252" y="3527289"/>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E65A18C0-375F-2F6F-3EB6-97EAD436BFBA}"/>
              </a:ext>
            </a:extLst>
          </p:cNvPr>
          <p:cNvPicPr>
            <a:picLocks noChangeAspect="1"/>
          </p:cNvPicPr>
          <p:nvPr/>
        </p:nvPicPr>
        <p:blipFill>
          <a:blip r:embed="rId5"/>
          <a:stretch>
            <a:fillRect/>
          </a:stretch>
        </p:blipFill>
        <p:spPr>
          <a:xfrm>
            <a:off x="539827" y="4944934"/>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4" name="TextBox 53">
            <a:extLst>
              <a:ext uri="{FF2B5EF4-FFF2-40B4-BE49-F238E27FC236}">
                <a16:creationId xmlns:a16="http://schemas.microsoft.com/office/drawing/2014/main" id="{9E85E55B-2276-3102-E51E-AC69D0A80C86}"/>
              </a:ext>
            </a:extLst>
          </p:cNvPr>
          <p:cNvSpPr txBox="1"/>
          <p:nvPr/>
        </p:nvSpPr>
        <p:spPr>
          <a:xfrm>
            <a:off x="514108" y="4664111"/>
            <a:ext cx="1732666" cy="369332"/>
          </a:xfrm>
          <a:prstGeom prst="rect">
            <a:avLst/>
          </a:prstGeom>
          <a:noFill/>
        </p:spPr>
        <p:txBody>
          <a:bodyPr wrap="square" rtlCol="0">
            <a:spAutoFit/>
          </a:bodyPr>
          <a:lstStyle/>
          <a:p>
            <a:pPr algn="ctr"/>
            <a:r>
              <a:rPr lang="en-GB" dirty="0"/>
              <a:t>VAFB SLC-4E</a:t>
            </a:r>
          </a:p>
        </p:txBody>
      </p:sp>
      <p:pic>
        <p:nvPicPr>
          <p:cNvPr id="55" name="Picture 54">
            <a:extLst>
              <a:ext uri="{FF2B5EF4-FFF2-40B4-BE49-F238E27FC236}">
                <a16:creationId xmlns:a16="http://schemas.microsoft.com/office/drawing/2014/main" id="{B4F037F0-04F2-25A2-2AEA-72AC8DEE55FE}"/>
              </a:ext>
            </a:extLst>
          </p:cNvPr>
          <p:cNvPicPr>
            <a:picLocks noChangeAspect="1"/>
          </p:cNvPicPr>
          <p:nvPr/>
        </p:nvPicPr>
        <p:blipFill>
          <a:blip r:embed="rId6"/>
          <a:stretch>
            <a:fillRect/>
          </a:stretch>
        </p:blipFill>
        <p:spPr>
          <a:xfrm>
            <a:off x="2981467" y="5122305"/>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6" name="TextBox 55">
            <a:extLst>
              <a:ext uri="{FF2B5EF4-FFF2-40B4-BE49-F238E27FC236}">
                <a16:creationId xmlns:a16="http://schemas.microsoft.com/office/drawing/2014/main" id="{B7AA738F-171B-B6AA-CDEB-E5126AF4EDCC}"/>
              </a:ext>
            </a:extLst>
          </p:cNvPr>
          <p:cNvSpPr txBox="1"/>
          <p:nvPr/>
        </p:nvSpPr>
        <p:spPr>
          <a:xfrm>
            <a:off x="3435265" y="4702160"/>
            <a:ext cx="1420287" cy="369332"/>
          </a:xfrm>
          <a:prstGeom prst="rect">
            <a:avLst/>
          </a:prstGeom>
          <a:noFill/>
        </p:spPr>
        <p:txBody>
          <a:bodyPr wrap="square" rtlCol="0">
            <a:spAutoFit/>
          </a:bodyPr>
          <a:lstStyle/>
          <a:p>
            <a:pPr algn="ctr"/>
            <a:r>
              <a:rPr lang="en-GB" dirty="0"/>
              <a:t>KSC LC-39A</a:t>
            </a:r>
          </a:p>
        </p:txBody>
      </p:sp>
      <p:cxnSp>
        <p:nvCxnSpPr>
          <p:cNvPr id="57" name="Straight Arrow Connector 56">
            <a:extLst>
              <a:ext uri="{FF2B5EF4-FFF2-40B4-BE49-F238E27FC236}">
                <a16:creationId xmlns:a16="http://schemas.microsoft.com/office/drawing/2014/main" id="{2D054260-D9D3-7D29-3418-C805368B100C}"/>
              </a:ext>
            </a:extLst>
          </p:cNvPr>
          <p:cNvCxnSpPr>
            <a:cxnSpLocks/>
          </p:cNvCxnSpPr>
          <p:nvPr/>
        </p:nvCxnSpPr>
        <p:spPr>
          <a:xfrm flipH="1">
            <a:off x="4838052" y="4295242"/>
            <a:ext cx="868417" cy="10777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AC282A87-AAE7-4C8E-9B86-5E8534000CC8}"/>
              </a:ext>
            </a:extLst>
          </p:cNvPr>
          <p:cNvPicPr>
            <a:picLocks noChangeAspect="1"/>
          </p:cNvPicPr>
          <p:nvPr/>
        </p:nvPicPr>
        <p:blipFill rotWithShape="1">
          <a:blip r:embed="rId7"/>
          <a:srcRect l="23568" t="15992" r="18660" b="13989"/>
          <a:stretch/>
        </p:blipFill>
        <p:spPr>
          <a:xfrm>
            <a:off x="6561087" y="4572329"/>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59" name="Straight Arrow Connector 58">
            <a:extLst>
              <a:ext uri="{FF2B5EF4-FFF2-40B4-BE49-F238E27FC236}">
                <a16:creationId xmlns:a16="http://schemas.microsoft.com/office/drawing/2014/main" id="{02C50C5F-4F19-3C6F-DA67-91B0C885B3F8}"/>
              </a:ext>
            </a:extLst>
          </p:cNvPr>
          <p:cNvCxnSpPr>
            <a:cxnSpLocks/>
          </p:cNvCxnSpPr>
          <p:nvPr/>
        </p:nvCxnSpPr>
        <p:spPr>
          <a:xfrm>
            <a:off x="5824465" y="4349076"/>
            <a:ext cx="622282" cy="10971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BCE410D7-5FE6-38CD-1F2E-2A0CBCC98E14}"/>
              </a:ext>
            </a:extLst>
          </p:cNvPr>
          <p:cNvPicPr>
            <a:picLocks noChangeAspect="1"/>
          </p:cNvPicPr>
          <p:nvPr/>
        </p:nvPicPr>
        <p:blipFill rotWithShape="1">
          <a:blip r:embed="rId8"/>
          <a:srcRect l="23863" t="14943" r="18395" b="15057"/>
          <a:stretch/>
        </p:blipFill>
        <p:spPr>
          <a:xfrm>
            <a:off x="8780977" y="4572329"/>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61" name="Straight Arrow Connector 60">
            <a:extLst>
              <a:ext uri="{FF2B5EF4-FFF2-40B4-BE49-F238E27FC236}">
                <a16:creationId xmlns:a16="http://schemas.microsoft.com/office/drawing/2014/main" id="{0190D777-7E3F-4EAC-CC2D-8CFDBE7480AE}"/>
              </a:ext>
            </a:extLst>
          </p:cNvPr>
          <p:cNvCxnSpPr>
            <a:cxnSpLocks/>
          </p:cNvCxnSpPr>
          <p:nvPr/>
        </p:nvCxnSpPr>
        <p:spPr>
          <a:xfrm>
            <a:off x="5824465" y="4295242"/>
            <a:ext cx="2159333" cy="4015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D53AB2B-6A23-86CD-6467-698558A2528D}"/>
              </a:ext>
            </a:extLst>
          </p:cNvPr>
          <p:cNvSpPr txBox="1"/>
          <p:nvPr/>
        </p:nvSpPr>
        <p:spPr>
          <a:xfrm>
            <a:off x="6604365" y="4064454"/>
            <a:ext cx="4957124" cy="369332"/>
          </a:xfrm>
          <a:prstGeom prst="rect">
            <a:avLst/>
          </a:prstGeom>
          <a:noFill/>
        </p:spPr>
        <p:txBody>
          <a:bodyPr wrap="square" rtlCol="0">
            <a:spAutoFit/>
          </a:bodyPr>
          <a:lstStyle/>
          <a:p>
            <a:pPr algn="ctr"/>
            <a:r>
              <a:rPr lang="en-GB" dirty="0"/>
              <a:t>CCAFS SLC-40 and CCAFS LC-40</a:t>
            </a:r>
          </a:p>
        </p:txBody>
      </p:sp>
      <p:sp>
        <p:nvSpPr>
          <p:cNvPr id="63" name="Title 1">
            <a:extLst>
              <a:ext uri="{FF2B5EF4-FFF2-40B4-BE49-F238E27FC236}">
                <a16:creationId xmlns:a16="http://schemas.microsoft.com/office/drawing/2014/main" id="{45EBAB13-1E47-A14B-CE66-448487CDCBBF}"/>
              </a:ext>
            </a:extLst>
          </p:cNvPr>
          <p:cNvSpPr txBox="1">
            <a:spLocks/>
          </p:cNvSpPr>
          <p:nvPr/>
        </p:nvSpPr>
        <p:spPr>
          <a:xfrm>
            <a:off x="539827" y="561604"/>
            <a:ext cx="9780905" cy="3584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smtClean="0">
                <a:latin typeface="IBM Plex Mono SemiBold" panose="020B0709050203000203"/>
              </a:rPr>
              <a:t>Success and Failed Launches For Each Site</a:t>
            </a:r>
            <a:endParaRPr lang="en-US" sz="2400" dirty="0">
              <a:latin typeface="IBM Plex Mono SemiBold" panose="020B0709050203000203"/>
            </a:endParaRPr>
          </a:p>
        </p:txBody>
      </p:sp>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pic>
        <p:nvPicPr>
          <p:cNvPr id="6" name="Picture 5">
            <a:extLst>
              <a:ext uri="{FF2B5EF4-FFF2-40B4-BE49-F238E27FC236}">
                <a16:creationId xmlns:a16="http://schemas.microsoft.com/office/drawing/2014/main" id="{08384A32-DC74-D51E-B167-87DEE13408C4}"/>
              </a:ext>
            </a:extLst>
          </p:cNvPr>
          <p:cNvPicPr>
            <a:picLocks noChangeAspect="1"/>
          </p:cNvPicPr>
          <p:nvPr/>
        </p:nvPicPr>
        <p:blipFill>
          <a:blip r:embed="rId3"/>
          <a:stretch>
            <a:fillRect/>
          </a:stretch>
        </p:blipFill>
        <p:spPr>
          <a:xfrm>
            <a:off x="573314" y="1620742"/>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7" name="Straight Connector 6">
            <a:extLst>
              <a:ext uri="{FF2B5EF4-FFF2-40B4-BE49-F238E27FC236}">
                <a16:creationId xmlns:a16="http://schemas.microsoft.com/office/drawing/2014/main" id="{B1363AAF-5EF4-68CE-80A8-32F1261F520C}"/>
              </a:ext>
            </a:extLst>
          </p:cNvPr>
          <p:cNvCxnSpPr/>
          <p:nvPr/>
        </p:nvCxnSpPr>
        <p:spPr>
          <a:xfrm>
            <a:off x="1" y="829144"/>
            <a:ext cx="12168809" cy="0"/>
          </a:xfrm>
          <a:prstGeom prst="line">
            <a:avLst/>
          </a:prstGeom>
          <a:ln w="28575"/>
        </p:spPr>
        <p:style>
          <a:lnRef idx="1">
            <a:schemeClr val="dk1"/>
          </a:lnRef>
          <a:fillRef idx="0">
            <a:schemeClr val="dk1"/>
          </a:fillRef>
          <a:effectRef idx="0">
            <a:schemeClr val="dk1"/>
          </a:effectRef>
          <a:fontRef idx="minor">
            <a:schemeClr val="tx1"/>
          </a:fontRef>
        </p:style>
      </p:cxnSp>
      <p:sp>
        <p:nvSpPr>
          <p:cNvPr id="11" name="Text Placeholder 2">
            <a:extLst>
              <a:ext uri="{FF2B5EF4-FFF2-40B4-BE49-F238E27FC236}">
                <a16:creationId xmlns:a16="http://schemas.microsoft.com/office/drawing/2014/main" id="{E3903DD8-F277-C7C1-18F9-B3F89DA8E8AC}"/>
              </a:ext>
            </a:extLst>
          </p:cNvPr>
          <p:cNvSpPr txBox="1">
            <a:spLocks/>
          </p:cNvSpPr>
          <p:nvPr/>
        </p:nvSpPr>
        <p:spPr>
          <a:xfrm>
            <a:off x="7685851" y="2459661"/>
            <a:ext cx="4278468" cy="3565911"/>
          </a:xfrm>
          <a:prstGeom prst="rect">
            <a:avLst/>
          </a:prstGeom>
        </p:spPr>
        <p:txBody>
          <a:bodyPr vert="horz" lIns="91440" tIns="45720" rIns="91440" bIns="45720" rtlCol="0" anchor="ctr"/>
          <a:lstStyle>
            <a:defPPr>
              <a:defRPr lang="en-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600" dirty="0">
                <a:solidFill>
                  <a:schemeClr val="tx1"/>
                </a:solidFill>
                <a:latin typeface="IBM Plex Mono SemiBold"/>
              </a:rPr>
              <a:t>Launch sites in close proximity to railways? YES. </a:t>
            </a:r>
          </a:p>
          <a:p>
            <a:pPr marL="342900" indent="-342900">
              <a:buFont typeface="Arial" panose="020B0604020202020204" pitchFamily="34" charset="0"/>
              <a:buChar char="•"/>
            </a:pPr>
            <a:r>
              <a:rPr lang="en-GB" sz="1600" dirty="0">
                <a:solidFill>
                  <a:schemeClr val="tx1"/>
                </a:solidFill>
                <a:latin typeface="IBM Plex Mono SemiBold"/>
              </a:rPr>
              <a:t>Launch sites in close proximity to highways? YES. </a:t>
            </a:r>
          </a:p>
          <a:p>
            <a:r>
              <a:rPr lang="en-GB" sz="1600" dirty="0">
                <a:solidFill>
                  <a:schemeClr val="tx1"/>
                </a:solidFill>
                <a:latin typeface="IBM Plex Mono SemiBold"/>
              </a:rPr>
              <a:t>Nearest highway = 0.59km away. </a:t>
            </a:r>
          </a:p>
          <a:p>
            <a:pPr marL="342900" indent="-342900">
              <a:buFont typeface="Arial" panose="020B0604020202020204" pitchFamily="34" charset="0"/>
              <a:buChar char="•"/>
            </a:pPr>
            <a:r>
              <a:rPr lang="en-GB" sz="1600" dirty="0">
                <a:solidFill>
                  <a:schemeClr val="tx1"/>
                </a:solidFill>
                <a:latin typeface="IBM Plex Mono SemiBold"/>
              </a:rPr>
              <a:t>Launch sites in close proximity to railways? YES. </a:t>
            </a:r>
          </a:p>
          <a:p>
            <a:r>
              <a:rPr lang="en-GB" sz="1600" dirty="0">
                <a:solidFill>
                  <a:schemeClr val="tx1"/>
                </a:solidFill>
                <a:latin typeface="IBM Plex Mono SemiBold"/>
              </a:rPr>
              <a:t>Nearest railway = 1.29 km away.</a:t>
            </a:r>
          </a:p>
        </p:txBody>
      </p:sp>
      <p:pic>
        <p:nvPicPr>
          <p:cNvPr id="12" name="Picture 11">
            <a:extLst>
              <a:ext uri="{FF2B5EF4-FFF2-40B4-BE49-F238E27FC236}">
                <a16:creationId xmlns:a16="http://schemas.microsoft.com/office/drawing/2014/main" id="{50531D32-A92F-2D5D-B7FE-BB9B0AE6652A}"/>
              </a:ext>
            </a:extLst>
          </p:cNvPr>
          <p:cNvPicPr>
            <a:picLocks noChangeAspect="1"/>
          </p:cNvPicPr>
          <p:nvPr/>
        </p:nvPicPr>
        <p:blipFill>
          <a:blip r:embed="rId4"/>
          <a:stretch>
            <a:fillRect/>
          </a:stretch>
        </p:blipFill>
        <p:spPr>
          <a:xfrm>
            <a:off x="1078694" y="4704857"/>
            <a:ext cx="2992699" cy="2049055"/>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Picture 12">
            <a:extLst>
              <a:ext uri="{FF2B5EF4-FFF2-40B4-BE49-F238E27FC236}">
                <a16:creationId xmlns:a16="http://schemas.microsoft.com/office/drawing/2014/main" id="{8EF9679C-6007-FE75-B995-04FB5B0ABE7E}"/>
              </a:ext>
            </a:extLst>
          </p:cNvPr>
          <p:cNvPicPr>
            <a:picLocks noChangeAspect="1"/>
          </p:cNvPicPr>
          <p:nvPr/>
        </p:nvPicPr>
        <p:blipFill>
          <a:blip r:embed="rId5"/>
          <a:stretch>
            <a:fillRect/>
          </a:stretch>
        </p:blipFill>
        <p:spPr>
          <a:xfrm>
            <a:off x="4440951" y="4704857"/>
            <a:ext cx="2734479" cy="2049055"/>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3"/>
          <p:cNvSpPr/>
          <p:nvPr/>
        </p:nvSpPr>
        <p:spPr>
          <a:xfrm>
            <a:off x="209320" y="88136"/>
            <a:ext cx="7612656" cy="830997"/>
          </a:xfrm>
          <a:prstGeom prst="rect">
            <a:avLst/>
          </a:prstGeom>
        </p:spPr>
        <p:txBody>
          <a:bodyPr wrap="square">
            <a:spAutoFit/>
          </a:bodyPr>
          <a:lstStyle/>
          <a:p>
            <a:r>
              <a:rPr lang="en-GB" sz="2400" dirty="0">
                <a:solidFill>
                  <a:srgbClr val="FF0000"/>
                </a:solidFill>
                <a:latin typeface="Chalkboard SE" panose="03050602040202020205" pitchFamily="66" charset="77"/>
              </a:rPr>
              <a:t>Location Proximities of Launch Sites to </a:t>
            </a:r>
            <a:r>
              <a:rPr lang="en-GB" sz="2400" dirty="0" smtClean="0">
                <a:solidFill>
                  <a:srgbClr val="FF0000"/>
                </a:solidFill>
                <a:latin typeface="Chalkboard SE" panose="03050602040202020205" pitchFamily="66" charset="77"/>
              </a:rPr>
              <a:t>important locations</a:t>
            </a:r>
            <a:endParaRPr lang="en-US" sz="2400" dirty="0">
              <a:solidFill>
                <a:srgbClr val="FF0000"/>
              </a:solidFill>
              <a:latin typeface="Chalkboard SE" panose="03050602040202020205" pitchFamily="66" charset="77"/>
            </a:endParaRPr>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IBM Plex Mono SemiBold" panose="020B0709050203000203"/>
              </a:rPr>
              <a:t>Launch Success Count for All Sites</a:t>
            </a:r>
            <a:endParaRPr lang="en-US" sz="2800" dirty="0">
              <a:solidFill>
                <a:srgbClr val="0B49CB"/>
              </a:solidFill>
              <a:latin typeface="IBM Plex Mono SemiBold" panose="020B0709050203000203"/>
            </a:endParaRPr>
          </a:p>
        </p:txBody>
      </p:sp>
      <p:pic>
        <p:nvPicPr>
          <p:cNvPr id="6" name="Picture 5">
            <a:extLst>
              <a:ext uri="{FF2B5EF4-FFF2-40B4-BE49-F238E27FC236}">
                <a16:creationId xmlns:a16="http://schemas.microsoft.com/office/drawing/2014/main" id="{8BDCDFC2-7843-13D0-ADE8-717D3093ADA3}"/>
              </a:ext>
            </a:extLst>
          </p:cNvPr>
          <p:cNvPicPr>
            <a:picLocks noChangeAspect="1"/>
          </p:cNvPicPr>
          <p:nvPr/>
        </p:nvPicPr>
        <p:blipFill>
          <a:blip r:embed="rId4"/>
          <a:stretch>
            <a:fillRect/>
          </a:stretch>
        </p:blipFill>
        <p:spPr>
          <a:xfrm>
            <a:off x="1945696" y="1399636"/>
            <a:ext cx="6769076" cy="389904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Rectangle 1"/>
          <p:cNvSpPr/>
          <p:nvPr/>
        </p:nvSpPr>
        <p:spPr>
          <a:xfrm>
            <a:off x="770010" y="5764727"/>
            <a:ext cx="8175685" cy="584775"/>
          </a:xfrm>
          <a:prstGeom prst="rect">
            <a:avLst/>
          </a:prstGeom>
        </p:spPr>
        <p:txBody>
          <a:bodyPr wrap="square">
            <a:spAutoFit/>
          </a:bodyPr>
          <a:lstStyle/>
          <a:p>
            <a:pPr marL="457200" indent="-457200">
              <a:buFont typeface="Arial" panose="020B0604020202020204" pitchFamily="34" charset="0"/>
              <a:buChar char="•"/>
            </a:pPr>
            <a:r>
              <a:rPr lang="en-GB" sz="1600" dirty="0" smtClean="0">
                <a:latin typeface="Chalkboard SE" panose="03050602040202020205" pitchFamily="66" charset="77"/>
              </a:rPr>
              <a:t>The launch site KSC LC-39 A had the most successful launches, with 41.7% of the total successful launches.</a:t>
            </a:r>
            <a:endParaRPr lang="en-GB" sz="1600" dirty="0">
              <a:latin typeface="Chalkboard SE" panose="03050602040202020205" pitchFamily="66" charset="77"/>
            </a:endParaRPr>
          </a:p>
        </p:txBody>
      </p:sp>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5723" y="1566452"/>
            <a:ext cx="10499275" cy="55265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3" name="Rectangle 2"/>
          <p:cNvSpPr/>
          <p:nvPr/>
        </p:nvSpPr>
        <p:spPr>
          <a:xfrm>
            <a:off x="233349" y="1986975"/>
            <a:ext cx="11958651" cy="3693319"/>
          </a:xfrm>
          <a:prstGeom prst="rect">
            <a:avLst/>
          </a:prstGeom>
        </p:spPr>
        <p:txBody>
          <a:bodyPr wrap="square">
            <a:spAutoFit/>
          </a:bodyPr>
          <a:lstStyle/>
          <a:p>
            <a:r>
              <a:rPr lang="en-US" dirty="0">
                <a:latin typeface="IBM Plex Mono SemiBold" panose="020B0709050203000203"/>
              </a:rPr>
              <a:t>In this capstone project, we will predict if the </a:t>
            </a:r>
            <a:r>
              <a:rPr lang="en-US" dirty="0" err="1">
                <a:latin typeface="IBM Plex Mono SemiBold" panose="020B0709050203000203"/>
              </a:rPr>
              <a:t>SpaceX</a:t>
            </a:r>
            <a:r>
              <a:rPr lang="en-US" dirty="0">
                <a:latin typeface="IBM Plex Mono SemiBold" panose="020B0709050203000203"/>
              </a:rPr>
              <a:t> Falcon 9 first stage will land successfully using several machine learning classification algorithms</a:t>
            </a:r>
            <a:r>
              <a:rPr lang="en-US" dirty="0" smtClean="0">
                <a:latin typeface="IBM Plex Mono SemiBold" panose="020B0709050203000203"/>
              </a:rPr>
              <a:t>.</a:t>
            </a:r>
          </a:p>
          <a:p>
            <a:endParaRPr lang="en-US" dirty="0">
              <a:latin typeface="IBM Plex Mono SemiBold" panose="020B0709050203000203"/>
            </a:endParaRPr>
          </a:p>
          <a:p>
            <a:r>
              <a:rPr lang="en-US" b="1" dirty="0">
                <a:latin typeface="IBM Plex Mono SemiBold" panose="020B0709050203000203"/>
              </a:rPr>
              <a:t>The main steps in this project include</a:t>
            </a:r>
            <a:r>
              <a:rPr lang="en-US" b="1" dirty="0" smtClean="0">
                <a:latin typeface="IBM Plex Mono SemiBold" panose="020B0709050203000203"/>
              </a:rPr>
              <a:t>:</a:t>
            </a:r>
          </a:p>
          <a:p>
            <a:endParaRPr lang="en-US" b="1" dirty="0">
              <a:latin typeface="IBM Plex Mono SemiBold" panose="020B0709050203000203"/>
            </a:endParaRPr>
          </a:p>
          <a:p>
            <a:r>
              <a:rPr lang="en-US" dirty="0">
                <a:latin typeface="IBM Plex Mono SemiBold" panose="020B0709050203000203"/>
              </a:rPr>
              <a:t>Data collection, wrangling, and formatting</a:t>
            </a:r>
          </a:p>
          <a:p>
            <a:r>
              <a:rPr lang="en-US" dirty="0">
                <a:latin typeface="IBM Plex Mono SemiBold" panose="020B0709050203000203"/>
              </a:rPr>
              <a:t>Exploratory data analysis</a:t>
            </a:r>
          </a:p>
          <a:p>
            <a:r>
              <a:rPr lang="en-US" dirty="0">
                <a:latin typeface="IBM Plex Mono SemiBold" panose="020B0709050203000203"/>
              </a:rPr>
              <a:t>Interactive data visualization</a:t>
            </a:r>
          </a:p>
          <a:p>
            <a:r>
              <a:rPr lang="en-US" dirty="0">
                <a:latin typeface="IBM Plex Mono SemiBold" panose="020B0709050203000203"/>
              </a:rPr>
              <a:t>Machine learning prediction</a:t>
            </a:r>
          </a:p>
          <a:p>
            <a:r>
              <a:rPr lang="en-US" dirty="0">
                <a:latin typeface="IBM Plex Mono SemiBold" panose="020B0709050203000203"/>
              </a:rPr>
              <a:t>Our graphs show that some features of the rocket launches have a correlation with the outcome of the launches, i.e., success or failure.</a:t>
            </a:r>
          </a:p>
          <a:p>
            <a:r>
              <a:rPr lang="en-US" dirty="0">
                <a:latin typeface="IBM Plex Mono SemiBold" panose="020B0709050203000203"/>
              </a:rPr>
              <a:t>It is also concluded that decision tree may be the best machine learning algorithm to predict if the Falcon 9 first stage will land successfully.</a:t>
            </a:r>
            <a:endParaRPr lang="en-US" dirty="0">
              <a:latin typeface="IBM Plex Mono SemiBold" panose="020B0709050203000203"/>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launch site with highest launch success ratio</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770011" y="1529823"/>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Rectangle 1"/>
          <p:cNvSpPr/>
          <p:nvPr/>
        </p:nvSpPr>
        <p:spPr>
          <a:xfrm>
            <a:off x="8745938" y="2246520"/>
            <a:ext cx="2887874" cy="1754326"/>
          </a:xfrm>
          <a:prstGeom prst="rect">
            <a:avLst/>
          </a:prstGeom>
        </p:spPr>
        <p:txBody>
          <a:bodyPr wrap="square">
            <a:spAutoFit/>
          </a:bodyPr>
          <a:lstStyle/>
          <a:p>
            <a:r>
              <a:rPr lang="en-GB" dirty="0">
                <a:latin typeface="IBM Plex Mono SemiBold" panose="020B0709050203000203"/>
              </a:rPr>
              <a:t>The launch site </a:t>
            </a:r>
            <a:r>
              <a:rPr lang="en-GB" dirty="0">
                <a:solidFill>
                  <a:schemeClr val="accent2"/>
                </a:solidFill>
                <a:latin typeface="IBM Plex Mono SemiBold" panose="020B0709050203000203"/>
              </a:rPr>
              <a:t>KSC LC-39 A</a:t>
            </a:r>
            <a:r>
              <a:rPr lang="en-GB" dirty="0">
                <a:latin typeface="IBM Plex Mono SemiBold" panose="020B0709050203000203"/>
              </a:rPr>
              <a:t> also had the highest rate of successful launches, with a 76.9% success rate.</a:t>
            </a:r>
            <a:endParaRPr lang="en-GB" dirty="0">
              <a:latin typeface="IBM Plex Mono SemiBold" panose="020B0709050203000203"/>
            </a:endParaRPr>
          </a:p>
        </p:txBody>
      </p:sp>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6" name="Picture 5">
            <a:extLst>
              <a:ext uri="{FF2B5EF4-FFF2-40B4-BE49-F238E27FC236}">
                <a16:creationId xmlns:a16="http://schemas.microsoft.com/office/drawing/2014/main" id="{AFE237DE-5068-439B-92F2-BC59C3C50818}"/>
              </a:ext>
            </a:extLst>
          </p:cNvPr>
          <p:cNvPicPr>
            <a:picLocks noChangeAspect="1"/>
          </p:cNvPicPr>
          <p:nvPr/>
        </p:nvPicPr>
        <p:blipFill rotWithShape="1">
          <a:blip r:embed="rId3"/>
          <a:srcRect t="2311"/>
          <a:stretch/>
        </p:blipFill>
        <p:spPr>
          <a:xfrm>
            <a:off x="7356526" y="1407438"/>
            <a:ext cx="4571015" cy="22098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05F7CE-B552-4534-9640-58C6EBC2068A}"/>
              </a:ext>
            </a:extLst>
          </p:cNvPr>
          <p:cNvPicPr>
            <a:picLocks noChangeAspect="1"/>
          </p:cNvPicPr>
          <p:nvPr/>
        </p:nvPicPr>
        <p:blipFill rotWithShape="1">
          <a:blip r:embed="rId4"/>
          <a:srcRect b="3555"/>
          <a:stretch/>
        </p:blipFill>
        <p:spPr>
          <a:xfrm>
            <a:off x="7388122" y="3890582"/>
            <a:ext cx="4561619" cy="2491988"/>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itle 1">
            <a:extLst>
              <a:ext uri="{FF2B5EF4-FFF2-40B4-BE49-F238E27FC236}">
                <a16:creationId xmlns:a16="http://schemas.microsoft.com/office/drawing/2014/main" id="{0107FA66-646B-42C0-A453-9C2949F7188C}"/>
              </a:ext>
            </a:extLst>
          </p:cNvPr>
          <p:cNvSpPr txBox="1">
            <a:spLocks/>
          </p:cNvSpPr>
          <p:nvPr/>
        </p:nvSpPr>
        <p:spPr>
          <a:xfrm>
            <a:off x="484741" y="187288"/>
            <a:ext cx="10867843" cy="7180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9" name="Text Placeholder 2">
            <a:extLst>
              <a:ext uri="{FF2B5EF4-FFF2-40B4-BE49-F238E27FC236}">
                <a16:creationId xmlns:a16="http://schemas.microsoft.com/office/drawing/2014/main" id="{E6EB4016-53BF-47E2-8C18-4CAA9DE4C1F2}"/>
              </a:ext>
            </a:extLst>
          </p:cNvPr>
          <p:cNvSpPr txBox="1">
            <a:spLocks/>
          </p:cNvSpPr>
          <p:nvPr/>
        </p:nvSpPr>
        <p:spPr>
          <a:xfrm>
            <a:off x="0" y="4363423"/>
            <a:ext cx="7388122" cy="22924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sz="1600" dirty="0" smtClean="0">
                <a:latin typeface="IBM Plex Mono SemiBold" panose="020B0709050203000203"/>
              </a:rPr>
              <a:t>Plotting the launch outcome vs. payload for all sites shows a gap around 4000 kg, so it makes sense to split the data into 2 ranges: </a:t>
            </a:r>
          </a:p>
          <a:p>
            <a:pPr marL="520700" lvl="1" indent="-342900"/>
            <a:r>
              <a:rPr lang="en-GB" sz="1600" dirty="0" smtClean="0">
                <a:latin typeface="IBM Plex Mono SemiBold" panose="020B0709050203000203"/>
              </a:rPr>
              <a:t>0 – 4000 kg (low payloads)</a:t>
            </a:r>
          </a:p>
          <a:p>
            <a:pPr marL="520700" lvl="1" indent="-342900"/>
            <a:r>
              <a:rPr lang="en-GB" sz="1600" dirty="0" smtClean="0">
                <a:latin typeface="IBM Plex Mono SemiBold" panose="020B0709050203000203"/>
              </a:rPr>
              <a:t>4000 – 10000 kg (massive payloads)</a:t>
            </a:r>
          </a:p>
          <a:p>
            <a:pPr marL="342900" indent="-342900"/>
            <a:r>
              <a:rPr lang="en-GB" sz="1600" dirty="0" smtClean="0">
                <a:latin typeface="IBM Plex Mono SemiBold" panose="020B0709050203000203"/>
              </a:rPr>
              <a:t>From these 2 plots, it can be shown that the success for massive payloads is lower than that for low payloads</a:t>
            </a:r>
            <a:r>
              <a:rPr lang="en-GB" sz="1600" dirty="0" smtClean="0">
                <a:solidFill>
                  <a:schemeClr val="accent2"/>
                </a:solidFill>
                <a:latin typeface="IBM Plex Mono SemiBold" panose="020B0709050203000203"/>
              </a:rPr>
              <a:t>. </a:t>
            </a:r>
          </a:p>
          <a:p>
            <a:pPr marL="342900" indent="-342900"/>
            <a:r>
              <a:rPr lang="en-GB" sz="1600" dirty="0" smtClean="0">
                <a:latin typeface="IBM Plex Mono SemiBold" panose="020B0709050203000203"/>
              </a:rPr>
              <a:t>It is also worth noting that some booster types (v1.0 and B5) have not been launched with massive payloads. </a:t>
            </a:r>
          </a:p>
          <a:p>
            <a:pPr marL="342900" indent="-342900"/>
            <a:endParaRPr lang="en-GB" sz="1400" dirty="0"/>
          </a:p>
        </p:txBody>
      </p:sp>
      <p:pic>
        <p:nvPicPr>
          <p:cNvPr id="10" name="Picture 9">
            <a:extLst>
              <a:ext uri="{FF2B5EF4-FFF2-40B4-BE49-F238E27FC236}">
                <a16:creationId xmlns:a16="http://schemas.microsoft.com/office/drawing/2014/main" id="{AE02CF46-87EC-400B-B74C-E977A6801D2A}"/>
              </a:ext>
            </a:extLst>
          </p:cNvPr>
          <p:cNvPicPr>
            <a:picLocks noChangeAspect="1"/>
          </p:cNvPicPr>
          <p:nvPr/>
        </p:nvPicPr>
        <p:blipFill>
          <a:blip r:embed="rId5"/>
          <a:stretch>
            <a:fillRect/>
          </a:stretch>
        </p:blipFill>
        <p:spPr>
          <a:xfrm>
            <a:off x="743857" y="1407438"/>
            <a:ext cx="5979862" cy="2773638"/>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a:off x="3317356" y="2142434"/>
            <a:ext cx="0" cy="3639"/>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E4FEF0D-9D63-4C02-B634-5BD8355AA49F}"/>
                  </a:ext>
                </a:extLst>
              </p:cNvPr>
              <p:cNvSpPr txBox="1"/>
              <p:nvPr/>
            </p:nvSpPr>
            <p:spPr>
              <a:xfrm>
                <a:off x="10569438" y="6465196"/>
                <a:ext cx="1215880" cy="367588"/>
              </a:xfrm>
              <a:prstGeom prst="rect">
                <a:avLst/>
              </a:prstGeom>
              <a:noFill/>
            </p:spPr>
            <p:txBody>
              <a:bodyPr wrap="squar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p:sp>
            <p:nvSpPr>
              <p:cNvPr id="19" name="TextBox 18">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9438" y="6465196"/>
                <a:ext cx="1215880" cy="367588"/>
              </a:xfrm>
              <a:prstGeom prst="rect">
                <a:avLst/>
              </a:prstGeom>
              <a:blipFill>
                <a:blip r:embed="rId6"/>
                <a:stretch>
                  <a:fillRect t="-163333" r="-6533" b="-240000"/>
                </a:stretch>
              </a:blipFill>
            </p:spPr>
            <p:txBody>
              <a:bodyPr/>
              <a:lstStyle/>
              <a:p>
                <a:r>
                  <a:rPr lang="en-US">
                    <a:noFill/>
                  </a:rPr>
                  <a:t> </a:t>
                </a:r>
              </a:p>
            </p:txBody>
          </p:sp>
        </mc:Fallback>
      </mc:AlternateContent>
      <p:sp>
        <p:nvSpPr>
          <p:cNvPr id="20"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t>Launch Outcome VS. Payload scatter plot for all sites</a:t>
            </a:r>
            <a:endParaRPr lang="en-US" dirty="0">
              <a:solidFill>
                <a:srgbClr val="0B49CB"/>
              </a:solidFill>
              <a:latin typeface="Abadi"/>
            </a:endParaRP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r>
              <a:rPr lang="en-GB" dirty="0"/>
              <a:t>Plotting the Accuracy Score and Best Score for each classification algorithm produces the following result:</a:t>
            </a:r>
          </a:p>
          <a:p>
            <a:pPr marL="342900" indent="-342900"/>
            <a:r>
              <a:rPr lang="en-GB" dirty="0"/>
              <a:t>The </a:t>
            </a:r>
            <a:r>
              <a:rPr lang="en-GB" dirty="0">
                <a:solidFill>
                  <a:schemeClr val="accent2"/>
                </a:solidFill>
              </a:rPr>
              <a:t>Decision Tree </a:t>
            </a:r>
            <a:r>
              <a:rPr lang="en-GB" dirty="0"/>
              <a:t>model has the highest classification accuracy</a:t>
            </a:r>
          </a:p>
          <a:p>
            <a:pPr marL="520700" lvl="1" indent="-342900"/>
            <a:r>
              <a:rPr lang="en-GB" dirty="0"/>
              <a:t>The Accuracy Score is </a:t>
            </a:r>
            <a:r>
              <a:rPr lang="en-GB" dirty="0" smtClean="0"/>
              <a:t>88.88%</a:t>
            </a:r>
            <a:endParaRPr lang="en-GB" dirty="0"/>
          </a:p>
          <a:p>
            <a:pPr marL="520700" lvl="1" indent="-342900"/>
            <a:r>
              <a:rPr lang="en-GB" dirty="0"/>
              <a:t>The Best Score is </a:t>
            </a:r>
            <a:r>
              <a:rPr lang="en-GB" dirty="0" smtClean="0"/>
              <a:t>88.88%</a:t>
            </a:r>
            <a:endParaRPr lang="en-GB"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548583265"/>
              </p:ext>
            </p:extLst>
          </p:nvPr>
        </p:nvGraphicFramePr>
        <p:xfrm>
          <a:off x="6896558" y="1667054"/>
          <a:ext cx="4979624" cy="2974320"/>
        </p:xfrm>
        <a:graphic>
          <a:graphicData uri="http://schemas.openxmlformats.org/drawingml/2006/table">
            <a:tbl>
              <a:tblPr/>
              <a:tblGrid>
                <a:gridCol w="1244906">
                  <a:extLst>
                    <a:ext uri="{9D8B030D-6E8A-4147-A177-3AD203B41FA5}">
                      <a16:colId xmlns:a16="http://schemas.microsoft.com/office/drawing/2014/main" val="1217384685"/>
                    </a:ext>
                  </a:extLst>
                </a:gridCol>
                <a:gridCol w="1244906">
                  <a:extLst>
                    <a:ext uri="{9D8B030D-6E8A-4147-A177-3AD203B41FA5}">
                      <a16:colId xmlns:a16="http://schemas.microsoft.com/office/drawing/2014/main" val="3473210003"/>
                    </a:ext>
                  </a:extLst>
                </a:gridCol>
                <a:gridCol w="1244906">
                  <a:extLst>
                    <a:ext uri="{9D8B030D-6E8A-4147-A177-3AD203B41FA5}">
                      <a16:colId xmlns:a16="http://schemas.microsoft.com/office/drawing/2014/main" val="568417421"/>
                    </a:ext>
                  </a:extLst>
                </a:gridCol>
                <a:gridCol w="1244906">
                  <a:extLst>
                    <a:ext uri="{9D8B030D-6E8A-4147-A177-3AD203B41FA5}">
                      <a16:colId xmlns:a16="http://schemas.microsoft.com/office/drawing/2014/main" val="2225499343"/>
                    </a:ext>
                  </a:extLst>
                </a:gridCol>
              </a:tblGrid>
              <a:tr h="527040">
                <a:tc>
                  <a:txBody>
                    <a:bodyPr/>
                    <a:lstStyle/>
                    <a:p>
                      <a:pPr algn="r" fontAlgn="ctr"/>
                      <a:endParaRPr lang="en-US" b="1">
                        <a:effectLst/>
                      </a:endParaRPr>
                    </a:p>
                  </a:txBody>
                  <a:tcPr anchor="ctr">
                    <a:lnL>
                      <a:noFill/>
                    </a:lnL>
                    <a:lnR>
                      <a:noFill/>
                    </a:lnR>
                    <a:lnT>
                      <a:noFill/>
                    </a:lnT>
                    <a:lnB>
                      <a:noFill/>
                    </a:lnB>
                    <a:solidFill>
                      <a:srgbClr val="FFFFFF"/>
                    </a:solidFill>
                  </a:tcPr>
                </a:tc>
                <a:tc>
                  <a:txBody>
                    <a:bodyPr/>
                    <a:lstStyle/>
                    <a:p>
                      <a:pPr algn="r" fontAlgn="ctr"/>
                      <a:r>
                        <a:rPr lang="en-US" b="1">
                          <a:effectLst/>
                        </a:rPr>
                        <a:t>Algorithm</a:t>
                      </a:r>
                    </a:p>
                  </a:txBody>
                  <a:tcPr anchor="ctr">
                    <a:lnL>
                      <a:noFill/>
                    </a:lnL>
                    <a:lnR>
                      <a:noFill/>
                    </a:lnR>
                    <a:lnT>
                      <a:noFill/>
                    </a:lnT>
                    <a:lnB>
                      <a:noFill/>
                    </a:lnB>
                    <a:solidFill>
                      <a:srgbClr val="FFFFFF"/>
                    </a:solidFill>
                  </a:tcPr>
                </a:tc>
                <a:tc>
                  <a:txBody>
                    <a:bodyPr/>
                    <a:lstStyle/>
                    <a:p>
                      <a:pPr algn="r" fontAlgn="ctr"/>
                      <a:r>
                        <a:rPr lang="en-US" b="1">
                          <a:effectLst/>
                        </a:rPr>
                        <a:t>Accuracy Score</a:t>
                      </a:r>
                    </a:p>
                  </a:txBody>
                  <a:tcPr anchor="ctr">
                    <a:lnL>
                      <a:noFill/>
                    </a:lnL>
                    <a:lnR>
                      <a:noFill/>
                    </a:lnR>
                    <a:lnT>
                      <a:noFill/>
                    </a:lnT>
                    <a:lnB>
                      <a:noFill/>
                    </a:lnB>
                    <a:solidFill>
                      <a:srgbClr val="FFFFFF"/>
                    </a:solidFill>
                  </a:tcPr>
                </a:tc>
                <a:tc>
                  <a:txBody>
                    <a:bodyPr/>
                    <a:lstStyle/>
                    <a:p>
                      <a:pPr algn="r" fontAlgn="ctr"/>
                      <a:r>
                        <a:rPr lang="en-US" b="1">
                          <a:effectLst/>
                        </a:rPr>
                        <a:t>Best Score</a:t>
                      </a:r>
                    </a:p>
                  </a:txBody>
                  <a:tcPr anchor="ctr">
                    <a:lnL>
                      <a:noFill/>
                    </a:lnL>
                    <a:lnR>
                      <a:noFill/>
                    </a:lnR>
                    <a:lnT>
                      <a:noFill/>
                    </a:lnT>
                    <a:lnB>
                      <a:noFill/>
                    </a:lnB>
                    <a:solidFill>
                      <a:srgbClr val="FFFFFF"/>
                    </a:solidFill>
                  </a:tcPr>
                </a:tc>
                <a:extLst>
                  <a:ext uri="{0D108BD9-81ED-4DB2-BD59-A6C34878D82A}">
                    <a16:rowId xmlns:a16="http://schemas.microsoft.com/office/drawing/2014/main" val="3106094414"/>
                  </a:ext>
                </a:extLst>
              </a:tr>
              <a:tr h="527040">
                <a:tc>
                  <a:txBody>
                    <a:bodyPr/>
                    <a:lstStyle/>
                    <a:p>
                      <a:pPr algn="r" fontAlgn="ctr"/>
                      <a:r>
                        <a:rPr lang="en-US" b="1">
                          <a:effectLst/>
                        </a:rPr>
                        <a:t>0</a:t>
                      </a:r>
                    </a:p>
                  </a:txBody>
                  <a:tcPr anchor="ctr">
                    <a:lnL>
                      <a:noFill/>
                    </a:lnL>
                    <a:lnR>
                      <a:noFill/>
                    </a:lnR>
                    <a:lnT>
                      <a:noFill/>
                    </a:lnT>
                    <a:lnB>
                      <a:noFill/>
                    </a:lnB>
                    <a:solidFill>
                      <a:srgbClr val="FFFFFF"/>
                    </a:solidFill>
                  </a:tcPr>
                </a:tc>
                <a:tc>
                  <a:txBody>
                    <a:bodyPr/>
                    <a:lstStyle/>
                    <a:p>
                      <a:pPr algn="r" fontAlgn="ctr"/>
                      <a:r>
                        <a:rPr lang="en-US">
                          <a:effectLst/>
                        </a:rPr>
                        <a:t>KNN</a:t>
                      </a:r>
                    </a:p>
                  </a:txBody>
                  <a:tcPr anchor="ctr">
                    <a:lnL>
                      <a:noFill/>
                    </a:lnL>
                    <a:lnR>
                      <a:noFill/>
                    </a:lnR>
                    <a:lnT>
                      <a:noFill/>
                    </a:lnT>
                    <a:lnB>
                      <a:noFill/>
                    </a:lnB>
                    <a:solidFill>
                      <a:srgbClr val="FFFFFF"/>
                    </a:solidFill>
                  </a:tcPr>
                </a:tc>
                <a:tc>
                  <a:txBody>
                    <a:bodyPr/>
                    <a:lstStyle/>
                    <a:p>
                      <a:pPr algn="r" fontAlgn="ctr"/>
                      <a:r>
                        <a:rPr lang="en-US">
                          <a:effectLst/>
                        </a:rPr>
                        <a:t>0.833333</a:t>
                      </a:r>
                    </a:p>
                  </a:txBody>
                  <a:tcPr anchor="ctr">
                    <a:lnL>
                      <a:noFill/>
                    </a:lnL>
                    <a:lnR>
                      <a:noFill/>
                    </a:lnR>
                    <a:lnT>
                      <a:noFill/>
                    </a:lnT>
                    <a:lnB>
                      <a:noFill/>
                    </a:lnB>
                    <a:solidFill>
                      <a:srgbClr val="FFFFFF"/>
                    </a:solidFill>
                  </a:tcPr>
                </a:tc>
                <a:tc>
                  <a:txBody>
                    <a:bodyPr/>
                    <a:lstStyle/>
                    <a:p>
                      <a:pPr algn="r" fontAlgn="ctr"/>
                      <a:r>
                        <a:rPr lang="en-US">
                          <a:effectLst/>
                        </a:rPr>
                        <a:t>0.846429</a:t>
                      </a:r>
                    </a:p>
                  </a:txBody>
                  <a:tcPr anchor="ctr">
                    <a:lnL>
                      <a:noFill/>
                    </a:lnL>
                    <a:lnR>
                      <a:noFill/>
                    </a:lnR>
                    <a:lnT>
                      <a:noFill/>
                    </a:lnT>
                    <a:lnB>
                      <a:noFill/>
                    </a:lnB>
                    <a:solidFill>
                      <a:srgbClr val="FFFFFF"/>
                    </a:solidFill>
                  </a:tcPr>
                </a:tc>
                <a:extLst>
                  <a:ext uri="{0D108BD9-81ED-4DB2-BD59-A6C34878D82A}">
                    <a16:rowId xmlns:a16="http://schemas.microsoft.com/office/drawing/2014/main" val="4042184033"/>
                  </a:ext>
                </a:extLst>
              </a:tr>
              <a:tr h="527040">
                <a:tc>
                  <a:txBody>
                    <a:bodyPr/>
                    <a:lstStyle/>
                    <a:p>
                      <a:pPr algn="r" fontAlgn="ctr"/>
                      <a:r>
                        <a:rPr lang="en-US" b="1">
                          <a:effectLst/>
                        </a:rPr>
                        <a:t>1</a:t>
                      </a:r>
                    </a:p>
                  </a:txBody>
                  <a:tcPr anchor="ctr">
                    <a:lnL>
                      <a:noFill/>
                    </a:lnL>
                    <a:lnR>
                      <a:noFill/>
                    </a:lnR>
                    <a:lnT>
                      <a:noFill/>
                    </a:lnT>
                    <a:lnB>
                      <a:noFill/>
                    </a:lnB>
                    <a:solidFill>
                      <a:srgbClr val="FFFFFF"/>
                    </a:solidFill>
                  </a:tcPr>
                </a:tc>
                <a:tc>
                  <a:txBody>
                    <a:bodyPr/>
                    <a:lstStyle/>
                    <a:p>
                      <a:pPr algn="r" fontAlgn="ctr"/>
                      <a:r>
                        <a:rPr lang="en-US">
                          <a:effectLst/>
                        </a:rPr>
                        <a:t>Decision Tree</a:t>
                      </a:r>
                    </a:p>
                  </a:txBody>
                  <a:tcPr anchor="ctr">
                    <a:lnL>
                      <a:noFill/>
                    </a:lnL>
                    <a:lnR>
                      <a:noFill/>
                    </a:lnR>
                    <a:lnT>
                      <a:noFill/>
                    </a:lnT>
                    <a:lnB>
                      <a:noFill/>
                    </a:lnB>
                    <a:solidFill>
                      <a:srgbClr val="FFFFFF"/>
                    </a:solidFill>
                  </a:tcPr>
                </a:tc>
                <a:tc>
                  <a:txBody>
                    <a:bodyPr/>
                    <a:lstStyle/>
                    <a:p>
                      <a:pPr algn="r" fontAlgn="ctr"/>
                      <a:r>
                        <a:rPr lang="en-US">
                          <a:effectLst/>
                        </a:rPr>
                        <a:t>0.833333</a:t>
                      </a:r>
                    </a:p>
                  </a:txBody>
                  <a:tcPr anchor="ctr">
                    <a:lnL>
                      <a:noFill/>
                    </a:lnL>
                    <a:lnR>
                      <a:noFill/>
                    </a:lnR>
                    <a:lnT>
                      <a:noFill/>
                    </a:lnT>
                    <a:lnB>
                      <a:noFill/>
                    </a:lnB>
                    <a:solidFill>
                      <a:srgbClr val="FFFFFF"/>
                    </a:solidFill>
                  </a:tcPr>
                </a:tc>
                <a:tc>
                  <a:txBody>
                    <a:bodyPr/>
                    <a:lstStyle/>
                    <a:p>
                      <a:pPr algn="r" fontAlgn="ctr"/>
                      <a:r>
                        <a:rPr lang="en-US">
                          <a:effectLst/>
                        </a:rPr>
                        <a:t>0.848214</a:t>
                      </a:r>
                    </a:p>
                  </a:txBody>
                  <a:tcPr anchor="ctr">
                    <a:lnL>
                      <a:noFill/>
                    </a:lnL>
                    <a:lnR>
                      <a:noFill/>
                    </a:lnR>
                    <a:lnT>
                      <a:noFill/>
                    </a:lnT>
                    <a:lnB>
                      <a:noFill/>
                    </a:lnB>
                    <a:solidFill>
                      <a:srgbClr val="FFFFFF"/>
                    </a:solidFill>
                  </a:tcPr>
                </a:tc>
                <a:extLst>
                  <a:ext uri="{0D108BD9-81ED-4DB2-BD59-A6C34878D82A}">
                    <a16:rowId xmlns:a16="http://schemas.microsoft.com/office/drawing/2014/main" val="3206274069"/>
                  </a:ext>
                </a:extLst>
              </a:tr>
              <a:tr h="527040">
                <a:tc>
                  <a:txBody>
                    <a:bodyPr/>
                    <a:lstStyle/>
                    <a:p>
                      <a:pPr algn="r" fontAlgn="ctr"/>
                      <a:r>
                        <a:rPr lang="en-US" b="1">
                          <a:effectLst/>
                        </a:rPr>
                        <a:t>2</a:t>
                      </a:r>
                    </a:p>
                  </a:txBody>
                  <a:tcPr anchor="ctr">
                    <a:lnL>
                      <a:noFill/>
                    </a:lnL>
                    <a:lnR>
                      <a:noFill/>
                    </a:lnR>
                    <a:lnT>
                      <a:noFill/>
                    </a:lnT>
                    <a:lnB>
                      <a:noFill/>
                    </a:lnB>
                    <a:solidFill>
                      <a:srgbClr val="FFFFFF"/>
                    </a:solidFill>
                  </a:tcPr>
                </a:tc>
                <a:tc>
                  <a:txBody>
                    <a:bodyPr/>
                    <a:lstStyle/>
                    <a:p>
                      <a:pPr algn="r" fontAlgn="ctr"/>
                      <a:r>
                        <a:rPr lang="en-US">
                          <a:effectLst/>
                        </a:rPr>
                        <a:t>Logistic Regression</a:t>
                      </a:r>
                    </a:p>
                  </a:txBody>
                  <a:tcPr anchor="ctr">
                    <a:lnL>
                      <a:noFill/>
                    </a:lnL>
                    <a:lnR>
                      <a:noFill/>
                    </a:lnR>
                    <a:lnT>
                      <a:noFill/>
                    </a:lnT>
                    <a:lnB>
                      <a:noFill/>
                    </a:lnB>
                    <a:solidFill>
                      <a:srgbClr val="FFFFFF"/>
                    </a:solidFill>
                  </a:tcPr>
                </a:tc>
                <a:tc>
                  <a:txBody>
                    <a:bodyPr/>
                    <a:lstStyle/>
                    <a:p>
                      <a:pPr algn="r" fontAlgn="ctr"/>
                      <a:r>
                        <a:rPr lang="en-US">
                          <a:effectLst/>
                        </a:rPr>
                        <a:t>0.888889</a:t>
                      </a:r>
                    </a:p>
                  </a:txBody>
                  <a:tcPr anchor="ctr">
                    <a:lnL>
                      <a:noFill/>
                    </a:lnL>
                    <a:lnR>
                      <a:noFill/>
                    </a:lnR>
                    <a:lnT>
                      <a:noFill/>
                    </a:lnT>
                    <a:lnB>
                      <a:noFill/>
                    </a:lnB>
                    <a:solidFill>
                      <a:srgbClr val="FFFFFF"/>
                    </a:solidFill>
                  </a:tcPr>
                </a:tc>
                <a:tc>
                  <a:txBody>
                    <a:bodyPr/>
                    <a:lstStyle/>
                    <a:p>
                      <a:pPr algn="r" fontAlgn="ctr"/>
                      <a:r>
                        <a:rPr lang="en-US">
                          <a:effectLst/>
                        </a:rPr>
                        <a:t>0.885714</a:t>
                      </a:r>
                    </a:p>
                  </a:txBody>
                  <a:tcPr anchor="ctr">
                    <a:lnL>
                      <a:noFill/>
                    </a:lnL>
                    <a:lnR>
                      <a:noFill/>
                    </a:lnR>
                    <a:lnT>
                      <a:noFill/>
                    </a:lnT>
                    <a:lnB>
                      <a:noFill/>
                    </a:lnB>
                    <a:solidFill>
                      <a:srgbClr val="FFFFFF"/>
                    </a:solidFill>
                  </a:tcPr>
                </a:tc>
                <a:extLst>
                  <a:ext uri="{0D108BD9-81ED-4DB2-BD59-A6C34878D82A}">
                    <a16:rowId xmlns:a16="http://schemas.microsoft.com/office/drawing/2014/main" val="1793813759"/>
                  </a:ext>
                </a:extLst>
              </a:tr>
              <a:tr h="527040">
                <a:tc>
                  <a:txBody>
                    <a:bodyPr/>
                    <a:lstStyle/>
                    <a:p>
                      <a:pPr algn="r" fontAlgn="ctr"/>
                      <a:r>
                        <a:rPr lang="en-US" b="1">
                          <a:effectLst/>
                        </a:rPr>
                        <a:t>3</a:t>
                      </a:r>
                    </a:p>
                  </a:txBody>
                  <a:tcPr anchor="ctr">
                    <a:lnL>
                      <a:noFill/>
                    </a:lnL>
                    <a:lnR>
                      <a:noFill/>
                    </a:lnR>
                    <a:lnT>
                      <a:noFill/>
                    </a:lnT>
                    <a:lnB>
                      <a:noFill/>
                    </a:lnB>
                    <a:solidFill>
                      <a:srgbClr val="FFFFFF"/>
                    </a:solidFill>
                  </a:tcPr>
                </a:tc>
                <a:tc>
                  <a:txBody>
                    <a:bodyPr/>
                    <a:lstStyle/>
                    <a:p>
                      <a:pPr algn="r" fontAlgn="ctr"/>
                      <a:r>
                        <a:rPr lang="en-US">
                          <a:effectLst/>
                        </a:rPr>
                        <a:t>SVM</a:t>
                      </a:r>
                    </a:p>
                  </a:txBody>
                  <a:tcPr anchor="ctr">
                    <a:lnL>
                      <a:noFill/>
                    </a:lnL>
                    <a:lnR>
                      <a:noFill/>
                    </a:lnR>
                    <a:lnT>
                      <a:noFill/>
                    </a:lnT>
                    <a:lnB>
                      <a:noFill/>
                    </a:lnB>
                    <a:solidFill>
                      <a:srgbClr val="FFFFFF"/>
                    </a:solidFill>
                  </a:tcPr>
                </a:tc>
                <a:tc>
                  <a:txBody>
                    <a:bodyPr/>
                    <a:lstStyle/>
                    <a:p>
                      <a:pPr algn="r" fontAlgn="ctr"/>
                      <a:r>
                        <a:rPr lang="en-US">
                          <a:effectLst/>
                        </a:rPr>
                        <a:t>0.833333</a:t>
                      </a:r>
                    </a:p>
                  </a:txBody>
                  <a:tcPr anchor="ctr">
                    <a:lnL>
                      <a:noFill/>
                    </a:lnL>
                    <a:lnR>
                      <a:noFill/>
                    </a:lnR>
                    <a:lnT>
                      <a:noFill/>
                    </a:lnT>
                    <a:lnB>
                      <a:noFill/>
                    </a:lnB>
                    <a:solidFill>
                      <a:srgbClr val="FFFFFF"/>
                    </a:solidFill>
                  </a:tcPr>
                </a:tc>
                <a:tc>
                  <a:txBody>
                    <a:bodyPr/>
                    <a:lstStyle/>
                    <a:p>
                      <a:pPr algn="r" fontAlgn="ctr"/>
                      <a:r>
                        <a:rPr lang="en-US" dirty="0">
                          <a:effectLst/>
                        </a:rPr>
                        <a:t>0.848214</a:t>
                      </a:r>
                    </a:p>
                  </a:txBody>
                  <a:tcPr anchor="ctr">
                    <a:lnL>
                      <a:noFill/>
                    </a:lnL>
                    <a:lnR>
                      <a:noFill/>
                    </a:lnR>
                    <a:lnT>
                      <a:noFill/>
                    </a:lnT>
                    <a:lnB>
                      <a:noFill/>
                    </a:lnB>
                    <a:solidFill>
                      <a:srgbClr val="FFFFFF"/>
                    </a:solidFill>
                  </a:tcPr>
                </a:tc>
                <a:extLst>
                  <a:ext uri="{0D108BD9-81ED-4DB2-BD59-A6C34878D82A}">
                    <a16:rowId xmlns:a16="http://schemas.microsoft.com/office/drawing/2014/main" val="2289213960"/>
                  </a:ext>
                </a:extLst>
              </a:tr>
            </a:tbl>
          </a:graphicData>
        </a:graphic>
      </p:graphicFrame>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7" name="Text Placeholder 2">
            <a:extLst>
              <a:ext uri="{FF2B5EF4-FFF2-40B4-BE49-F238E27FC236}">
                <a16:creationId xmlns:a16="http://schemas.microsoft.com/office/drawing/2014/main" id="{E6EB4016-53BF-47E2-8C18-4CAA9DE4C1F2}"/>
              </a:ext>
            </a:extLst>
          </p:cNvPr>
          <p:cNvSpPr txBox="1">
            <a:spLocks/>
          </p:cNvSpPr>
          <p:nvPr/>
        </p:nvSpPr>
        <p:spPr>
          <a:xfrm>
            <a:off x="6528048" y="1447800"/>
            <a:ext cx="5282952" cy="49514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sz="2400" dirty="0" smtClean="0"/>
              <a:t>As shown previously, best performing classification model is the </a:t>
            </a:r>
            <a:r>
              <a:rPr lang="en-GB" sz="2400" dirty="0" smtClean="0">
                <a:solidFill>
                  <a:schemeClr val="accent2"/>
                </a:solidFill>
              </a:rPr>
              <a:t>Decision Tree </a:t>
            </a:r>
            <a:r>
              <a:rPr lang="en-GB" sz="2400" dirty="0" smtClean="0"/>
              <a:t>model, with an accuracy of 94.44%. </a:t>
            </a:r>
          </a:p>
          <a:p>
            <a:pPr marL="342900" indent="-342900"/>
            <a:r>
              <a:rPr lang="en-GB" sz="2400" dirty="0" smtClean="0"/>
              <a:t>This is explained by the confusion matrix, which shows only 1 out of 18 total results classified incorrectly (a false positive, shown in the top-right corner).</a:t>
            </a:r>
          </a:p>
          <a:p>
            <a:pPr marL="342900" indent="-342900"/>
            <a:r>
              <a:rPr lang="en-GB" sz="2400" dirty="0" smtClean="0"/>
              <a:t>The other 17 results are correctly classified (5 did not land, 12 did land).</a:t>
            </a:r>
            <a:endParaRPr lang="en-GB" sz="2400" dirty="0"/>
          </a:p>
        </p:txBody>
      </p:sp>
      <p:pic>
        <p:nvPicPr>
          <p:cNvPr id="8" name="Picture 7"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Rectangle 1"/>
          <p:cNvSpPr/>
          <p:nvPr/>
        </p:nvSpPr>
        <p:spPr>
          <a:xfrm>
            <a:off x="770011" y="1476261"/>
            <a:ext cx="9409575" cy="3785652"/>
          </a:xfrm>
          <a:prstGeom prst="rect">
            <a:avLst/>
          </a:prstGeom>
        </p:spPr>
        <p:txBody>
          <a:bodyPr wrap="square">
            <a:spAutoFit/>
          </a:bodyPr>
          <a:lstStyle/>
          <a:p>
            <a:pPr marL="171450" indent="-171450">
              <a:buFont typeface="Arial" panose="020B0604020202020204" pitchFamily="34" charset="0"/>
              <a:buChar char="•"/>
            </a:pPr>
            <a:r>
              <a:rPr lang="en-GB" sz="2000" dirty="0">
                <a:latin typeface="IBM Plex Mono SemiBold" panose="020B0709050203000203"/>
              </a:rPr>
              <a:t>As the number of flights increased, the rate of success at a launch site increased.</a:t>
            </a:r>
          </a:p>
          <a:p>
            <a:pPr marL="171450" indent="-171450">
              <a:buFont typeface="Arial" panose="020B0604020202020204" pitchFamily="34" charset="0"/>
              <a:buChar char="•"/>
            </a:pPr>
            <a:r>
              <a:rPr lang="en-GB" sz="2000" dirty="0">
                <a:latin typeface="IBM Plex Mono SemiBold" panose="020B0709050203000203"/>
              </a:rPr>
              <a:t>Most of the early flights were unsuccessful. </a:t>
            </a:r>
          </a:p>
          <a:p>
            <a:pPr marL="171450" indent="-171450">
              <a:buFont typeface="Arial" panose="020B0604020202020204" pitchFamily="34" charset="0"/>
              <a:buChar char="•"/>
            </a:pPr>
            <a:r>
              <a:rPr lang="en-GB" sz="2000" dirty="0">
                <a:latin typeface="IBM Plex Mono SemiBold" panose="020B0709050203000203"/>
              </a:rPr>
              <a:t>Between 2010 and 2013, all landings were unsuccessful</a:t>
            </a:r>
          </a:p>
          <a:p>
            <a:pPr marL="171450" indent="-171450">
              <a:buFont typeface="Arial" panose="020B0604020202020204" pitchFamily="34" charset="0"/>
              <a:buChar char="•"/>
            </a:pPr>
            <a:r>
              <a:rPr lang="en-GB" sz="2000" dirty="0">
                <a:latin typeface="IBM Plex Mono SemiBold" panose="020B0709050203000203"/>
              </a:rPr>
              <a:t>After 2013, the success rate generally increased, despite small dips in 2018 and 2020.</a:t>
            </a:r>
          </a:p>
          <a:p>
            <a:pPr marL="171450" indent="-171450">
              <a:buFont typeface="Arial" panose="020B0604020202020204" pitchFamily="34" charset="0"/>
              <a:buChar char="•"/>
            </a:pPr>
            <a:r>
              <a:rPr lang="en-GB" sz="2000" dirty="0">
                <a:latin typeface="IBM Plex Mono SemiBold" panose="020B0709050203000203"/>
              </a:rPr>
              <a:t>Orbit types ES-L1, GEO, HEO, and SSO, have the highest success rate of 100%.</a:t>
            </a:r>
          </a:p>
          <a:p>
            <a:pPr marL="171450" indent="-171450">
              <a:buFont typeface="Arial" panose="020B0604020202020204" pitchFamily="34" charset="0"/>
              <a:buChar char="•"/>
            </a:pPr>
            <a:r>
              <a:rPr lang="en-GB" sz="2000" dirty="0">
                <a:latin typeface="IBM Plex Mono SemiBold" panose="020B0709050203000203"/>
              </a:rPr>
              <a:t>Launch site KSC LC-39 A had the most successful launches, with 41.7% of the total successful launches, and also the highest rate of successful launches, with a 76.9% success rate.</a:t>
            </a:r>
            <a:endParaRPr lang="en-GB" sz="2000" dirty="0">
              <a:latin typeface="IBM Plex Mono SemiBold" panose="020B0709050203000203"/>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400" dirty="0">
                <a:hlinkClick r:id="rId4"/>
              </a:rPr>
              <a:t>https://</a:t>
            </a:r>
            <a:r>
              <a:rPr lang="en-US" sz="2400" dirty="0" smtClean="0">
                <a:hlinkClick r:id="rId4"/>
              </a:rPr>
              <a:t>github.com/kkamalk/ibm_final.git</a:t>
            </a:r>
            <a:r>
              <a:rPr lang="en-US" sz="2400" dirty="0" smtClean="0"/>
              <a:t/>
            </a:r>
            <a:br>
              <a:rPr lang="en-US" sz="2400" dirty="0" smtClean="0"/>
            </a:br>
            <a:r>
              <a:rPr lang="en-US" sz="2400" dirty="0" smtClean="0"/>
              <a:t/>
            </a:r>
            <a:br>
              <a:rPr lang="en-US" sz="2400" dirty="0" smtClean="0"/>
            </a:b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272961"/>
            <a:ext cx="10515600" cy="73033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20000"/>
              </a:lnSpc>
              <a:spcBef>
                <a:spcPts val="1400"/>
              </a:spcBef>
            </a:pPr>
            <a:r>
              <a:rPr lang="en-US" dirty="0">
                <a:solidFill>
                  <a:srgbClr val="0B49CB"/>
                </a:solidFill>
                <a:latin typeface="Abadi"/>
              </a:rPr>
              <a:t>Executive Summary</a:t>
            </a:r>
            <a:endParaRPr lang="en-US" dirty="0">
              <a:solidFill>
                <a:srgbClr val="0B49CB"/>
              </a:solidFill>
              <a:latin typeface="Abadi"/>
            </a:endParaRPr>
          </a:p>
        </p:txBody>
      </p:sp>
      <p:sp>
        <p:nvSpPr>
          <p:cNvPr id="5" name="Content Placeholder 2">
            <a:extLst>
              <a:ext uri="{FF2B5EF4-FFF2-40B4-BE49-F238E27FC236}">
                <a16:creationId xmlns:a16="http://schemas.microsoft.com/office/drawing/2014/main" id="{0BFEC426-B615-E549-83E5-140FD588BC64}"/>
              </a:ext>
            </a:extLst>
          </p:cNvPr>
          <p:cNvSpPr txBox="1">
            <a:spLocks/>
          </p:cNvSpPr>
          <p:nvPr/>
        </p:nvSpPr>
        <p:spPr>
          <a:xfrm>
            <a:off x="1" y="846399"/>
            <a:ext cx="12192000" cy="6341801"/>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7200" dirty="0" smtClean="0">
                <a:solidFill>
                  <a:schemeClr val="tx1"/>
                </a:solidFill>
                <a:latin typeface="+mn-lt"/>
              </a:rPr>
              <a:t>Data </a:t>
            </a:r>
            <a:r>
              <a:rPr lang="en-US" sz="7200" dirty="0">
                <a:solidFill>
                  <a:schemeClr val="tx1"/>
                </a:solidFill>
                <a:latin typeface="+mn-lt"/>
              </a:rPr>
              <a:t>collection methodology:</a:t>
            </a:r>
          </a:p>
          <a:p>
            <a:pPr lvl="1">
              <a:lnSpc>
                <a:spcPct val="120000"/>
              </a:lnSpc>
              <a:spcBef>
                <a:spcPts val="1400"/>
              </a:spcBef>
            </a:pPr>
            <a:r>
              <a:rPr lang="en-US" sz="7200" dirty="0" err="1" smtClean="0">
                <a:solidFill>
                  <a:schemeClr val="tx1"/>
                </a:solidFill>
                <a:latin typeface="+mn-lt"/>
              </a:rPr>
              <a:t>SpaceX</a:t>
            </a:r>
            <a:r>
              <a:rPr lang="en-US" sz="7200" dirty="0" smtClean="0">
                <a:solidFill>
                  <a:schemeClr val="tx1"/>
                </a:solidFill>
                <a:latin typeface="+mn-lt"/>
              </a:rPr>
              <a:t> </a:t>
            </a:r>
            <a:r>
              <a:rPr lang="en-US" sz="7200" dirty="0" err="1" smtClean="0">
                <a:solidFill>
                  <a:schemeClr val="tx1"/>
                </a:solidFill>
                <a:latin typeface="+mn-lt"/>
              </a:rPr>
              <a:t>APIWeb</a:t>
            </a:r>
            <a:r>
              <a:rPr lang="en-US" sz="7200" dirty="0" smtClean="0">
                <a:solidFill>
                  <a:schemeClr val="tx1"/>
                </a:solidFill>
                <a:latin typeface="+mn-lt"/>
              </a:rPr>
              <a:t> </a:t>
            </a:r>
            <a:r>
              <a:rPr lang="en-US" sz="7200" dirty="0">
                <a:solidFill>
                  <a:schemeClr val="tx1"/>
                </a:solidFill>
                <a:latin typeface="+mn-lt"/>
              </a:rPr>
              <a:t>scraping</a:t>
            </a:r>
          </a:p>
          <a:p>
            <a:pPr>
              <a:lnSpc>
                <a:spcPct val="120000"/>
              </a:lnSpc>
              <a:spcBef>
                <a:spcPts val="1400"/>
              </a:spcBef>
            </a:pPr>
            <a:r>
              <a:rPr lang="en-US" sz="7200" dirty="0" smtClean="0">
                <a:solidFill>
                  <a:schemeClr val="tx1"/>
                </a:solidFill>
                <a:latin typeface="+mn-lt"/>
              </a:rPr>
              <a:t>Perform </a:t>
            </a:r>
            <a:r>
              <a:rPr lang="en-US" sz="7200" dirty="0">
                <a:solidFill>
                  <a:schemeClr val="tx1"/>
                </a:solidFill>
                <a:latin typeface="+mn-lt"/>
              </a:rPr>
              <a:t>data wrangling</a:t>
            </a:r>
          </a:p>
          <a:p>
            <a:pPr lvl="1">
              <a:lnSpc>
                <a:spcPct val="120000"/>
              </a:lnSpc>
              <a:spcBef>
                <a:spcPts val="1400"/>
              </a:spcBef>
            </a:pPr>
            <a:r>
              <a:rPr lang="en-US" sz="7200" dirty="0">
                <a:solidFill>
                  <a:schemeClr val="tx1"/>
                </a:solidFill>
                <a:latin typeface="+mn-lt"/>
              </a:rPr>
              <a:t>Pandas and </a:t>
            </a:r>
            <a:r>
              <a:rPr lang="en-US" sz="7200" dirty="0" err="1">
                <a:solidFill>
                  <a:schemeClr val="tx1"/>
                </a:solidFill>
                <a:latin typeface="+mn-lt"/>
              </a:rPr>
              <a:t>NumPy</a:t>
            </a:r>
            <a:r>
              <a:rPr lang="en-US" sz="7200" dirty="0">
                <a:solidFill>
                  <a:schemeClr val="tx1"/>
                </a:solidFill>
                <a:latin typeface="+mn-lt"/>
              </a:rPr>
              <a:t> </a:t>
            </a:r>
          </a:p>
          <a:p>
            <a:pPr lvl="1">
              <a:lnSpc>
                <a:spcPct val="120000"/>
              </a:lnSpc>
              <a:spcBef>
                <a:spcPts val="1400"/>
              </a:spcBef>
            </a:pPr>
            <a:r>
              <a:rPr lang="en-US" sz="7200" dirty="0">
                <a:solidFill>
                  <a:schemeClr val="tx1"/>
                </a:solidFill>
                <a:latin typeface="+mn-lt"/>
              </a:rPr>
              <a:t>SQL</a:t>
            </a:r>
          </a:p>
          <a:p>
            <a:pPr>
              <a:lnSpc>
                <a:spcPct val="120000"/>
              </a:lnSpc>
              <a:spcBef>
                <a:spcPts val="1400"/>
              </a:spcBef>
            </a:pPr>
            <a:r>
              <a:rPr lang="en-US" sz="7200" dirty="0" smtClean="0">
                <a:solidFill>
                  <a:schemeClr val="tx1"/>
                </a:solidFill>
                <a:latin typeface="+mn-lt"/>
              </a:rPr>
              <a:t>Perform </a:t>
            </a:r>
            <a:r>
              <a:rPr lang="en-US" sz="7200" dirty="0">
                <a:solidFill>
                  <a:schemeClr val="tx1"/>
                </a:solidFill>
                <a:latin typeface="+mn-lt"/>
              </a:rPr>
              <a:t>exploratory data analysis (EDA) using visualization and SQL</a:t>
            </a:r>
          </a:p>
          <a:p>
            <a:pPr>
              <a:lnSpc>
                <a:spcPct val="120000"/>
              </a:lnSpc>
              <a:spcBef>
                <a:spcPts val="1400"/>
              </a:spcBef>
            </a:pPr>
            <a:r>
              <a:rPr lang="en-US" sz="7200" dirty="0">
                <a:solidFill>
                  <a:schemeClr val="tx1"/>
                </a:solidFill>
                <a:latin typeface="+mn-lt"/>
              </a:rPr>
              <a:t>Perform interactive visual analytics using Folium and </a:t>
            </a:r>
            <a:r>
              <a:rPr lang="en-US" sz="7200" dirty="0" err="1">
                <a:solidFill>
                  <a:schemeClr val="tx1"/>
                </a:solidFill>
                <a:latin typeface="+mn-lt"/>
              </a:rPr>
              <a:t>Plotly</a:t>
            </a:r>
            <a:r>
              <a:rPr lang="en-US" sz="7200" dirty="0">
                <a:solidFill>
                  <a:schemeClr val="tx1"/>
                </a:solidFill>
                <a:latin typeface="+mn-lt"/>
              </a:rPr>
              <a:t> Dash</a:t>
            </a:r>
          </a:p>
          <a:p>
            <a:pPr>
              <a:lnSpc>
                <a:spcPct val="120000"/>
              </a:lnSpc>
              <a:spcBef>
                <a:spcPts val="1400"/>
              </a:spcBef>
            </a:pPr>
            <a:r>
              <a:rPr lang="en-US" sz="7200" dirty="0">
                <a:solidFill>
                  <a:schemeClr val="tx1"/>
                </a:solidFill>
                <a:latin typeface="+mn-lt"/>
              </a:rPr>
              <a:t>Perform predictive analysis using classification models</a:t>
            </a:r>
          </a:p>
          <a:p>
            <a:pPr lvl="1">
              <a:lnSpc>
                <a:spcPct val="120000"/>
              </a:lnSpc>
              <a:spcBef>
                <a:spcPts val="1400"/>
              </a:spcBef>
            </a:pPr>
            <a:r>
              <a:rPr lang="en-US" sz="7200" dirty="0">
                <a:solidFill>
                  <a:schemeClr val="tx1"/>
                </a:solidFill>
                <a:latin typeface="+mn-lt"/>
              </a:rPr>
              <a:t>Machine learning prediction, using</a:t>
            </a:r>
          </a:p>
          <a:p>
            <a:pPr lvl="1">
              <a:lnSpc>
                <a:spcPct val="120000"/>
              </a:lnSpc>
              <a:spcBef>
                <a:spcPts val="1400"/>
              </a:spcBef>
            </a:pPr>
            <a:r>
              <a:rPr lang="en-US" sz="7200" dirty="0">
                <a:solidFill>
                  <a:schemeClr val="tx1"/>
                </a:solidFill>
                <a:latin typeface="+mn-lt"/>
              </a:rPr>
              <a:t>Logistic regression</a:t>
            </a:r>
          </a:p>
          <a:p>
            <a:pPr lvl="1">
              <a:lnSpc>
                <a:spcPct val="120000"/>
              </a:lnSpc>
              <a:spcBef>
                <a:spcPts val="1400"/>
              </a:spcBef>
            </a:pPr>
            <a:r>
              <a:rPr lang="en-US" sz="7200" dirty="0">
                <a:solidFill>
                  <a:schemeClr val="tx1"/>
                </a:solidFill>
                <a:latin typeface="+mn-lt"/>
              </a:rPr>
              <a:t>Support vector machine (SVM)</a:t>
            </a:r>
          </a:p>
          <a:p>
            <a:pPr lvl="1">
              <a:lnSpc>
                <a:spcPct val="120000"/>
              </a:lnSpc>
              <a:spcBef>
                <a:spcPts val="1400"/>
              </a:spcBef>
            </a:pPr>
            <a:r>
              <a:rPr lang="en-US" sz="7200" dirty="0">
                <a:solidFill>
                  <a:schemeClr val="tx1"/>
                </a:solidFill>
                <a:latin typeface="+mn-lt"/>
              </a:rPr>
              <a:t>Decision tree</a:t>
            </a:r>
          </a:p>
          <a:p>
            <a:pPr lvl="1">
              <a:lnSpc>
                <a:spcPct val="120000"/>
              </a:lnSpc>
              <a:spcBef>
                <a:spcPts val="1400"/>
              </a:spcBef>
            </a:pPr>
            <a:r>
              <a:rPr lang="en-US" sz="7200" dirty="0">
                <a:solidFill>
                  <a:schemeClr val="tx1"/>
                </a:solidFill>
                <a:latin typeface="+mn-lt"/>
              </a:rPr>
              <a:t>K-nearest neighbors (KNN)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710168"/>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p:cNvSpPr/>
          <p:nvPr/>
        </p:nvSpPr>
        <p:spPr>
          <a:xfrm>
            <a:off x="0" y="1618474"/>
            <a:ext cx="1219200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IBM Plex Mono SemiBold" panose="020B0709050203000203"/>
              </a:rPr>
              <a:t>Web scraping</a:t>
            </a:r>
          </a:p>
          <a:p>
            <a:pPr lvl="1"/>
            <a:r>
              <a:rPr lang="en-US" dirty="0">
                <a:latin typeface="IBM Plex Mono SemiBold" panose="020B0709050203000203"/>
              </a:rPr>
              <a:t>The data is scraped from  </a:t>
            </a:r>
            <a:r>
              <a:rPr lang="en-MY" dirty="0">
                <a:latin typeface="IBM Plex Mono SemiBold" panose="020B0709050203000203"/>
                <a:hlinkClick r:id="rId3"/>
              </a:rPr>
              <a:t>https://en.wikipedia.org/w/index.php?title=List_of_Falcon_9_and_Falcon_Heavy_launches&amp;oldid=1027686922</a:t>
            </a:r>
            <a:endParaRPr lang="en-MY" dirty="0">
              <a:latin typeface="IBM Plex Mono SemiBold" panose="020B0709050203000203"/>
            </a:endParaRPr>
          </a:p>
          <a:p>
            <a:pPr lvl="1"/>
            <a:r>
              <a:rPr lang="en-MY" dirty="0">
                <a:latin typeface="IBM Plex Mono SemiBold" panose="020B0709050203000203"/>
              </a:rPr>
              <a:t>The website contains only the data about Falcon 9 launches.</a:t>
            </a:r>
          </a:p>
          <a:p>
            <a:pPr lvl="1"/>
            <a:r>
              <a:rPr lang="en-US" dirty="0">
                <a:latin typeface="IBM Plex Mono SemiBold" panose="020B0709050203000203"/>
              </a:rPr>
              <a:t>We end up with 121 rows or instances and 11 columns or features. The picture below shows the first few rows of the data:</a:t>
            </a:r>
            <a:endParaRPr lang="en-US" dirty="0">
              <a:latin typeface="IBM Plex Mono SemiBold" panose="020B0709050203000203"/>
            </a:endParaRP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4"/>
          <a:stretch>
            <a:fillRect/>
          </a:stretch>
        </p:blipFill>
        <p:spPr>
          <a:xfrm>
            <a:off x="0" y="4009056"/>
            <a:ext cx="12192000" cy="2418155"/>
          </a:xfrm>
          <a:prstGeom prst="rect">
            <a:avLst/>
          </a:prstGeom>
        </p:spPr>
      </p:pic>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p:cNvSpPr/>
          <p:nvPr/>
        </p:nvSpPr>
        <p:spPr>
          <a:xfrm>
            <a:off x="770010" y="1219603"/>
            <a:ext cx="6100689" cy="923330"/>
          </a:xfrm>
          <a:prstGeom prst="rect">
            <a:avLst/>
          </a:prstGeom>
        </p:spPr>
        <p:txBody>
          <a:bodyPr wrap="square">
            <a:spAutoFit/>
          </a:bodyPr>
          <a:lstStyle/>
          <a:p>
            <a:r>
              <a:rPr lang="en-US" dirty="0" smtClean="0"/>
              <a:t>Step-1</a:t>
            </a:r>
          </a:p>
          <a:p>
            <a:pPr marL="285750" indent="-285750">
              <a:buFont typeface="Arial" panose="020B0604020202020204" pitchFamily="34" charset="0"/>
              <a:buChar char="•"/>
            </a:pPr>
            <a:r>
              <a:rPr lang="en-US" dirty="0" smtClean="0"/>
              <a:t>Make </a:t>
            </a:r>
            <a:r>
              <a:rPr lang="en-US" dirty="0"/>
              <a:t>a GET response to the </a:t>
            </a:r>
            <a:r>
              <a:rPr lang="en-US" dirty="0" err="1"/>
              <a:t>SpaceX</a:t>
            </a:r>
            <a:r>
              <a:rPr lang="en-US" dirty="0"/>
              <a:t> REST </a:t>
            </a:r>
            <a:r>
              <a:rPr lang="en-US" dirty="0" smtClean="0"/>
              <a:t>API</a:t>
            </a:r>
          </a:p>
          <a:p>
            <a:pPr marL="285750" indent="-285750">
              <a:buFont typeface="Arial" panose="020B0604020202020204" pitchFamily="34" charset="0"/>
              <a:buChar char="•"/>
            </a:pPr>
            <a:endParaRPr lang="en-US" dirty="0"/>
          </a:p>
        </p:txBody>
      </p:sp>
      <p:sp>
        <p:nvSpPr>
          <p:cNvPr id="9" name="Rectangle 8"/>
          <p:cNvSpPr/>
          <p:nvPr/>
        </p:nvSpPr>
        <p:spPr>
          <a:xfrm>
            <a:off x="871611" y="3275736"/>
            <a:ext cx="6096000" cy="1477328"/>
          </a:xfrm>
          <a:prstGeom prst="rect">
            <a:avLst/>
          </a:prstGeom>
        </p:spPr>
        <p:txBody>
          <a:bodyPr wrap="square">
            <a:spAutoFit/>
          </a:bodyPr>
          <a:lstStyle/>
          <a:p>
            <a:pPr marL="285750" indent="-285750">
              <a:buFont typeface="Arial" panose="020B0604020202020204" pitchFamily="34" charset="0"/>
              <a:buChar char="•"/>
            </a:pPr>
            <a:r>
              <a:rPr lang="en-GB" dirty="0" smtClean="0"/>
              <a:t>Step-2</a:t>
            </a:r>
          </a:p>
          <a:p>
            <a:pPr marL="285750" indent="-285750">
              <a:buFont typeface="Arial" panose="020B0604020202020204" pitchFamily="34" charset="0"/>
              <a:buChar char="•"/>
            </a:pPr>
            <a:r>
              <a:rPr lang="en-GB" dirty="0" smtClean="0"/>
              <a:t>Define </a:t>
            </a:r>
            <a:r>
              <a:rPr lang="en-GB" dirty="0"/>
              <a:t>lists for data to be stored </a:t>
            </a:r>
            <a:r>
              <a:rPr lang="en-GB" dirty="0" smtClean="0"/>
              <a:t>in</a:t>
            </a:r>
          </a:p>
          <a:p>
            <a:pPr marL="285750" indent="-285750">
              <a:buFont typeface="Arial" panose="020B0604020202020204" pitchFamily="34" charset="0"/>
              <a:buChar char="•"/>
            </a:pPr>
            <a:r>
              <a:rPr lang="en-GB" dirty="0" smtClean="0"/>
              <a:t>Clean data</a:t>
            </a:r>
            <a:endParaRPr lang="en-GB" dirty="0"/>
          </a:p>
          <a:p>
            <a:pPr marL="285750" indent="-285750">
              <a:buFont typeface="Arial" panose="020B0604020202020204" pitchFamily="34" charset="0"/>
              <a:buChar char="•"/>
            </a:pPr>
            <a:r>
              <a:rPr lang="en-GB" dirty="0" smtClean="0"/>
              <a:t>Use </a:t>
            </a:r>
            <a:r>
              <a:rPr lang="en-GB" dirty="0"/>
              <a:t>these lists as values in a dictionary and construct the dataset </a:t>
            </a:r>
            <a:endParaRPr lang="en-GB" dirty="0"/>
          </a:p>
        </p:txBody>
      </p:sp>
      <p:pic>
        <p:nvPicPr>
          <p:cNvPr id="10" name="Picture 9" descr="Graphical user interface&#10;&#10;Description automatically generated with medium confidence">
            <a:extLst>
              <a:ext uri="{FF2B5EF4-FFF2-40B4-BE49-F238E27FC236}">
                <a16:creationId xmlns:a16="http://schemas.microsoft.com/office/drawing/2014/main" id="{333C5B3D-D88F-B4AA-D7C1-4204FF2B1295}"/>
              </a:ext>
            </a:extLst>
          </p:cNvPr>
          <p:cNvPicPr>
            <a:picLocks noChangeAspect="1"/>
          </p:cNvPicPr>
          <p:nvPr/>
        </p:nvPicPr>
        <p:blipFill>
          <a:blip r:embed="rId3"/>
          <a:stretch>
            <a:fillRect/>
          </a:stretch>
        </p:blipFill>
        <p:spPr>
          <a:xfrm>
            <a:off x="871611" y="1876945"/>
            <a:ext cx="5808589" cy="1171055"/>
          </a:xfrm>
          <a:prstGeom prst="rect">
            <a:avLst/>
          </a:prstGeom>
        </p:spPr>
      </p:pic>
      <p:pic>
        <p:nvPicPr>
          <p:cNvPr id="11" name="Picture 10"/>
          <p:cNvPicPr>
            <a:picLocks noChangeAspect="1"/>
          </p:cNvPicPr>
          <p:nvPr/>
        </p:nvPicPr>
        <p:blipFill>
          <a:blip r:embed="rId4"/>
          <a:stretch>
            <a:fillRect/>
          </a:stretch>
        </p:blipFill>
        <p:spPr>
          <a:xfrm>
            <a:off x="944504" y="4727794"/>
            <a:ext cx="5735696" cy="1393606"/>
          </a:xfrm>
          <a:prstGeom prst="rect">
            <a:avLst/>
          </a:prstGeom>
        </p:spPr>
      </p:pic>
      <p:sp>
        <p:nvSpPr>
          <p:cNvPr id="13" name="Rectangle 12"/>
          <p:cNvSpPr/>
          <p:nvPr/>
        </p:nvSpPr>
        <p:spPr>
          <a:xfrm>
            <a:off x="7522400" y="1355869"/>
            <a:ext cx="4453700" cy="646331"/>
          </a:xfrm>
          <a:prstGeom prst="rect">
            <a:avLst/>
          </a:prstGeom>
        </p:spPr>
        <p:txBody>
          <a:bodyPr wrap="square">
            <a:spAutoFit/>
          </a:bodyPr>
          <a:lstStyle/>
          <a:p>
            <a:r>
              <a:rPr lang="en-US" dirty="0" smtClean="0"/>
              <a:t>Step-3</a:t>
            </a:r>
          </a:p>
          <a:p>
            <a:pPr marL="285750" indent="-285750">
              <a:buFont typeface="Arial" panose="020B0604020202020204" pitchFamily="34" charset="0"/>
              <a:buChar char="•"/>
            </a:pPr>
            <a:r>
              <a:rPr lang="en-US" dirty="0" smtClean="0"/>
              <a:t>Create </a:t>
            </a:r>
            <a:r>
              <a:rPr lang="en-US" dirty="0"/>
              <a:t>Pandas Dataframe</a:t>
            </a:r>
          </a:p>
        </p:txBody>
      </p:sp>
      <p:pic>
        <p:nvPicPr>
          <p:cNvPr id="14" name="Picture 13"/>
          <p:cNvPicPr>
            <a:picLocks noChangeAspect="1"/>
          </p:cNvPicPr>
          <p:nvPr/>
        </p:nvPicPr>
        <p:blipFill>
          <a:blip r:embed="rId5"/>
          <a:stretch>
            <a:fillRect/>
          </a:stretch>
        </p:blipFill>
        <p:spPr>
          <a:xfrm>
            <a:off x="6781801" y="1876945"/>
            <a:ext cx="5410200" cy="1044055"/>
          </a:xfrm>
          <a:prstGeom prst="rect">
            <a:avLst/>
          </a:prstGeom>
        </p:spPr>
      </p:pic>
      <p:sp>
        <p:nvSpPr>
          <p:cNvPr id="15" name="Rectangle 14"/>
          <p:cNvSpPr/>
          <p:nvPr/>
        </p:nvSpPr>
        <p:spPr>
          <a:xfrm>
            <a:off x="6781801" y="2814071"/>
            <a:ext cx="6096000" cy="923330"/>
          </a:xfrm>
          <a:prstGeom prst="rect">
            <a:avLst/>
          </a:prstGeom>
        </p:spPr>
        <p:txBody>
          <a:bodyPr>
            <a:spAutoFit/>
          </a:bodyPr>
          <a:lstStyle/>
          <a:p>
            <a:r>
              <a:rPr lang="en-US" dirty="0"/>
              <a:t>Step 4</a:t>
            </a:r>
          </a:p>
          <a:p>
            <a:r>
              <a:rPr lang="en-US" dirty="0"/>
              <a:t>Use column names as keys in dictionaries</a:t>
            </a:r>
          </a:p>
          <a:p>
            <a:r>
              <a:rPr lang="en-US" dirty="0"/>
              <a:t>Convert to Pandas</a:t>
            </a:r>
          </a:p>
        </p:txBody>
      </p:sp>
      <p:pic>
        <p:nvPicPr>
          <p:cNvPr id="16" name="Picture 15" descr="Text&#10;&#10;Description automatically generated">
            <a:extLst>
              <a:ext uri="{FF2B5EF4-FFF2-40B4-BE49-F238E27FC236}">
                <a16:creationId xmlns:a16="http://schemas.microsoft.com/office/drawing/2014/main" id="{FD948FC3-C13F-07D9-8932-FD84675CFF28}"/>
              </a:ext>
            </a:extLst>
          </p:cNvPr>
          <p:cNvPicPr>
            <a:picLocks noChangeAspect="1"/>
          </p:cNvPicPr>
          <p:nvPr/>
        </p:nvPicPr>
        <p:blipFill>
          <a:blip r:embed="rId6"/>
          <a:stretch>
            <a:fillRect/>
          </a:stretch>
        </p:blipFill>
        <p:spPr>
          <a:xfrm>
            <a:off x="6753093" y="3710811"/>
            <a:ext cx="2860807" cy="2716400"/>
          </a:xfrm>
          <a:prstGeom prst="rect">
            <a:avLst/>
          </a:prstGeom>
        </p:spPr>
      </p:pic>
      <p:pic>
        <p:nvPicPr>
          <p:cNvPr id="17" name="Picture 16" descr="Text&#10;&#10;Description automatically generated">
            <a:extLst>
              <a:ext uri="{FF2B5EF4-FFF2-40B4-BE49-F238E27FC236}">
                <a16:creationId xmlns:a16="http://schemas.microsoft.com/office/drawing/2014/main" id="{C71328DD-33C3-D072-DA5F-09728886A664}"/>
              </a:ext>
            </a:extLst>
          </p:cNvPr>
          <p:cNvPicPr>
            <a:picLocks noChangeAspect="1"/>
          </p:cNvPicPr>
          <p:nvPr/>
        </p:nvPicPr>
        <p:blipFill>
          <a:blip r:embed="rId7"/>
          <a:stretch>
            <a:fillRect/>
          </a:stretch>
        </p:blipFill>
        <p:spPr>
          <a:xfrm>
            <a:off x="9609903" y="3732871"/>
            <a:ext cx="2366197" cy="434608"/>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Rectangle 7"/>
          <p:cNvSpPr/>
          <p:nvPr/>
        </p:nvSpPr>
        <p:spPr>
          <a:xfrm>
            <a:off x="922411" y="1707634"/>
            <a:ext cx="2109360" cy="646331"/>
          </a:xfrm>
          <a:prstGeom prst="rect">
            <a:avLst/>
          </a:prstGeom>
        </p:spPr>
        <p:txBody>
          <a:bodyPr wrap="square">
            <a:spAutoFit/>
          </a:bodyPr>
          <a:lstStyle/>
          <a:p>
            <a:r>
              <a:rPr lang="en-US" dirty="0" smtClean="0"/>
              <a:t>Step-1</a:t>
            </a:r>
          </a:p>
          <a:p>
            <a:r>
              <a:rPr lang="en-US" dirty="0" smtClean="0"/>
              <a:t>Request </a:t>
            </a:r>
            <a:r>
              <a:rPr lang="en-US" dirty="0"/>
              <a:t>HTML page </a:t>
            </a:r>
          </a:p>
        </p:txBody>
      </p:sp>
      <p:pic>
        <p:nvPicPr>
          <p:cNvPr id="10" name="Picture 9">
            <a:extLst>
              <a:ext uri="{FF2B5EF4-FFF2-40B4-BE49-F238E27FC236}">
                <a16:creationId xmlns:a16="http://schemas.microsoft.com/office/drawing/2014/main" id="{E1C4CB70-6DEA-01CC-7F9E-172A739BCFCD}"/>
              </a:ext>
            </a:extLst>
          </p:cNvPr>
          <p:cNvPicPr>
            <a:picLocks noChangeAspect="1"/>
          </p:cNvPicPr>
          <p:nvPr/>
        </p:nvPicPr>
        <p:blipFill>
          <a:blip r:embed="rId3"/>
          <a:stretch>
            <a:fillRect/>
          </a:stretch>
        </p:blipFill>
        <p:spPr>
          <a:xfrm>
            <a:off x="922411" y="2411379"/>
            <a:ext cx="5377176" cy="468653"/>
          </a:xfrm>
          <a:prstGeom prst="rect">
            <a:avLst/>
          </a:prstGeom>
        </p:spPr>
      </p:pic>
      <p:sp>
        <p:nvSpPr>
          <p:cNvPr id="12" name="Rectangle 11"/>
          <p:cNvSpPr/>
          <p:nvPr/>
        </p:nvSpPr>
        <p:spPr>
          <a:xfrm>
            <a:off x="922411" y="3263504"/>
            <a:ext cx="2812373" cy="646331"/>
          </a:xfrm>
          <a:prstGeom prst="rect">
            <a:avLst/>
          </a:prstGeom>
        </p:spPr>
        <p:txBody>
          <a:bodyPr wrap="none">
            <a:spAutoFit/>
          </a:bodyPr>
          <a:lstStyle/>
          <a:p>
            <a:r>
              <a:rPr lang="en-US" dirty="0" smtClean="0"/>
              <a:t>Step-2</a:t>
            </a:r>
          </a:p>
          <a:p>
            <a:r>
              <a:rPr lang="en-US" dirty="0" smtClean="0"/>
              <a:t>Create </a:t>
            </a:r>
            <a:r>
              <a:rPr lang="en-US" dirty="0" err="1"/>
              <a:t>BeautifulSoup</a:t>
            </a:r>
            <a:r>
              <a:rPr lang="en-US" dirty="0"/>
              <a:t> object</a:t>
            </a:r>
          </a:p>
        </p:txBody>
      </p:sp>
      <p:pic>
        <p:nvPicPr>
          <p:cNvPr id="13" name="Picture 12" descr="Text&#10;&#10;Description automatically generated with medium confidence">
            <a:extLst>
              <a:ext uri="{FF2B5EF4-FFF2-40B4-BE49-F238E27FC236}">
                <a16:creationId xmlns:a16="http://schemas.microsoft.com/office/drawing/2014/main" id="{55C0C493-07CF-6FB9-EE7D-9447E849B045}"/>
              </a:ext>
            </a:extLst>
          </p:cNvPr>
          <p:cNvPicPr>
            <a:picLocks noChangeAspect="1"/>
          </p:cNvPicPr>
          <p:nvPr/>
        </p:nvPicPr>
        <p:blipFill>
          <a:blip r:embed="rId4"/>
          <a:stretch>
            <a:fillRect/>
          </a:stretch>
        </p:blipFill>
        <p:spPr>
          <a:xfrm>
            <a:off x="922411" y="3939412"/>
            <a:ext cx="5377176" cy="635000"/>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D6AEAB22-4EB9-CC16-647D-51E7283F5C60}"/>
              </a:ext>
            </a:extLst>
          </p:cNvPr>
          <p:cNvPicPr>
            <a:picLocks noChangeAspect="1"/>
          </p:cNvPicPr>
          <p:nvPr/>
        </p:nvPicPr>
        <p:blipFill>
          <a:blip r:embed="rId5"/>
          <a:stretch>
            <a:fillRect/>
          </a:stretch>
        </p:blipFill>
        <p:spPr>
          <a:xfrm>
            <a:off x="922411" y="4932820"/>
            <a:ext cx="3860800" cy="558800"/>
          </a:xfrm>
          <a:prstGeom prst="rect">
            <a:avLst/>
          </a:prstGeom>
        </p:spPr>
      </p:pic>
      <p:sp>
        <p:nvSpPr>
          <p:cNvPr id="16" name="Rectangle 15"/>
          <p:cNvSpPr/>
          <p:nvPr/>
        </p:nvSpPr>
        <p:spPr>
          <a:xfrm>
            <a:off x="892322" y="4748154"/>
            <a:ext cx="3312061" cy="369332"/>
          </a:xfrm>
          <a:prstGeom prst="rect">
            <a:avLst/>
          </a:prstGeom>
        </p:spPr>
        <p:txBody>
          <a:bodyPr wrap="none">
            <a:spAutoFit/>
          </a:bodyPr>
          <a:lstStyle/>
          <a:p>
            <a:r>
              <a:rPr lang="en-US" dirty="0"/>
              <a:t>Fill all the table in the HTML Page</a:t>
            </a:r>
          </a:p>
        </p:txBody>
      </p:sp>
      <p:sp>
        <p:nvSpPr>
          <p:cNvPr id="18" name="Rectangle 17"/>
          <p:cNvSpPr/>
          <p:nvPr/>
        </p:nvSpPr>
        <p:spPr>
          <a:xfrm>
            <a:off x="6999775" y="1707633"/>
            <a:ext cx="4771050" cy="646331"/>
          </a:xfrm>
          <a:prstGeom prst="rect">
            <a:avLst/>
          </a:prstGeom>
        </p:spPr>
        <p:txBody>
          <a:bodyPr wrap="none">
            <a:spAutoFit/>
          </a:bodyPr>
          <a:lstStyle/>
          <a:p>
            <a:r>
              <a:rPr lang="en-US" dirty="0" smtClean="0"/>
              <a:t>Step-3</a:t>
            </a:r>
          </a:p>
          <a:p>
            <a:r>
              <a:rPr lang="en-US" dirty="0" smtClean="0"/>
              <a:t>Extract </a:t>
            </a:r>
            <a:r>
              <a:rPr lang="en-US" dirty="0"/>
              <a:t>Column Names from tables in HTML Page</a:t>
            </a:r>
          </a:p>
        </p:txBody>
      </p:sp>
      <p:pic>
        <p:nvPicPr>
          <p:cNvPr id="19" name="Picture 18" descr="Text&#10;&#10;Description automatically generated">
            <a:extLst>
              <a:ext uri="{FF2B5EF4-FFF2-40B4-BE49-F238E27FC236}">
                <a16:creationId xmlns:a16="http://schemas.microsoft.com/office/drawing/2014/main" id="{F237821A-4BD5-4B83-843A-8A76B14F686F}"/>
              </a:ext>
            </a:extLst>
          </p:cNvPr>
          <p:cNvPicPr>
            <a:picLocks noChangeAspect="1"/>
          </p:cNvPicPr>
          <p:nvPr/>
        </p:nvPicPr>
        <p:blipFill>
          <a:blip r:embed="rId6"/>
          <a:stretch>
            <a:fillRect/>
          </a:stretch>
        </p:blipFill>
        <p:spPr>
          <a:xfrm>
            <a:off x="6503068" y="2353964"/>
            <a:ext cx="5080000" cy="1772093"/>
          </a:xfrm>
          <a:prstGeom prst="rect">
            <a:avLst/>
          </a:prstGeom>
        </p:spPr>
      </p:pic>
      <p:sp>
        <p:nvSpPr>
          <p:cNvPr id="21" name="Rectangle 20"/>
          <p:cNvSpPr/>
          <p:nvPr/>
        </p:nvSpPr>
        <p:spPr>
          <a:xfrm>
            <a:off x="6503068" y="4253936"/>
            <a:ext cx="6096000" cy="923330"/>
          </a:xfrm>
          <a:prstGeom prst="rect">
            <a:avLst/>
          </a:prstGeom>
        </p:spPr>
        <p:txBody>
          <a:bodyPr>
            <a:spAutoFit/>
          </a:bodyPr>
          <a:lstStyle/>
          <a:p>
            <a:r>
              <a:rPr lang="en-US" dirty="0" smtClean="0"/>
              <a:t>Step-4</a:t>
            </a:r>
          </a:p>
          <a:p>
            <a:r>
              <a:rPr lang="en-US" dirty="0" smtClean="0"/>
              <a:t>Use </a:t>
            </a:r>
            <a:r>
              <a:rPr lang="en-US" dirty="0"/>
              <a:t>column names as keys in dictionaries</a:t>
            </a:r>
          </a:p>
          <a:p>
            <a:r>
              <a:rPr lang="en-US" dirty="0"/>
              <a:t>Convert to Pandas</a:t>
            </a:r>
          </a:p>
        </p:txBody>
      </p:sp>
      <p:pic>
        <p:nvPicPr>
          <p:cNvPr id="23" name="Picture 22"/>
          <p:cNvPicPr>
            <a:picLocks noChangeAspect="1"/>
          </p:cNvPicPr>
          <p:nvPr/>
        </p:nvPicPr>
        <p:blipFill>
          <a:blip r:embed="rId7"/>
          <a:stretch>
            <a:fillRect/>
          </a:stretch>
        </p:blipFill>
        <p:spPr>
          <a:xfrm>
            <a:off x="6690623" y="5138161"/>
            <a:ext cx="2948677" cy="1719839"/>
          </a:xfrm>
          <a:prstGeom prst="rect">
            <a:avLst/>
          </a:prstGeom>
        </p:spPr>
      </p:pic>
      <p:pic>
        <p:nvPicPr>
          <p:cNvPr id="24" name="Picture 23" descr="Text&#10;&#10;Description automatically generated">
            <a:extLst>
              <a:ext uri="{FF2B5EF4-FFF2-40B4-BE49-F238E27FC236}">
                <a16:creationId xmlns:a16="http://schemas.microsoft.com/office/drawing/2014/main" id="{C71328DD-33C3-D072-DA5F-09728886A664}"/>
              </a:ext>
            </a:extLst>
          </p:cNvPr>
          <p:cNvPicPr>
            <a:picLocks noChangeAspect="1"/>
          </p:cNvPicPr>
          <p:nvPr/>
        </p:nvPicPr>
        <p:blipFill>
          <a:blip r:embed="rId8"/>
          <a:stretch>
            <a:fillRect/>
          </a:stretch>
        </p:blipFill>
        <p:spPr>
          <a:xfrm>
            <a:off x="9639300" y="5384115"/>
            <a:ext cx="2366197" cy="434608"/>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purl.org/dc/terms/"/>
    <ds:schemaRef ds:uri="http://schemas.microsoft.com/office/infopath/2007/PartnerControls"/>
    <ds:schemaRef ds:uri="http://purl.org/dc/dcmitype/"/>
    <ds:schemaRef ds:uri="http://schemas.microsoft.com/office/2006/documentManagement/types"/>
    <ds:schemaRef ds:uri="f80a141d-92ca-4d3d-9308-f7e7b1d44ce8"/>
    <ds:schemaRef ds:uri="http://purl.org/dc/elements/1.1/"/>
    <ds:schemaRef ds:uri="http://schemas.microsoft.com/office/2006/metadata/properties"/>
    <ds:schemaRef ds:uri="155be751-a274-42e8-93fb-f39d3b9bccc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455</TotalTime>
  <Words>2978</Words>
  <Application>Microsoft Office PowerPoint</Application>
  <PresentationFormat>Widescreen</PresentationFormat>
  <Paragraphs>428</Paragraphs>
  <Slides>47</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Abadi</vt:lpstr>
      <vt:lpstr>Arial</vt:lpstr>
      <vt:lpstr>Arial Unicode MS</vt:lpstr>
      <vt:lpstr>Calibri</vt:lpstr>
      <vt:lpstr>Calibri Light</vt:lpstr>
      <vt:lpstr>Cambria Math</vt:lpstr>
      <vt:lpstr>Chalkboard SE</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kamal kona</cp:lastModifiedBy>
  <cp:revision>224</cp:revision>
  <dcterms:created xsi:type="dcterms:W3CDTF">2021-04-29T18:58:34Z</dcterms:created>
  <dcterms:modified xsi:type="dcterms:W3CDTF">2022-12-12T22:06:12Z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